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312" r:id="rId3"/>
    <p:sldId id="341" r:id="rId4"/>
    <p:sldId id="344" r:id="rId5"/>
    <p:sldId id="343" r:id="rId6"/>
    <p:sldId id="340" r:id="rId7"/>
    <p:sldId id="342" r:id="rId8"/>
    <p:sldId id="322" r:id="rId9"/>
    <p:sldId id="323" r:id="rId10"/>
    <p:sldId id="339" r:id="rId11"/>
    <p:sldId id="319" r:id="rId12"/>
    <p:sldId id="320" r:id="rId13"/>
    <p:sldId id="313" r:id="rId14"/>
    <p:sldId id="334" r:id="rId15"/>
    <p:sldId id="314" r:id="rId16"/>
    <p:sldId id="315" r:id="rId17"/>
    <p:sldId id="331" r:id="rId18"/>
    <p:sldId id="332" r:id="rId19"/>
    <p:sldId id="333" r:id="rId20"/>
    <p:sldId id="324" r:id="rId21"/>
    <p:sldId id="318" r:id="rId22"/>
    <p:sldId id="338" r:id="rId23"/>
  </p:sldIdLst>
  <p:sldSz cx="9144000" cy="5143500" type="screen16x9"/>
  <p:notesSz cx="6858000" cy="9144000"/>
  <p:embeddedFontLst>
    <p:embeddedFont>
      <p:font typeface="Titillium Web" panose="00000500000000000000" pitchFamily="2" charset="0"/>
      <p:regular r:id="rId25"/>
      <p:bold r:id="rId26"/>
      <p:italic r:id="rId27"/>
      <p:boldItalic r:id="rId28"/>
    </p:embeddedFont>
    <p:embeddedFont>
      <p:font typeface="Titillium Web ExtraLight" panose="000003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htyHHD1cKAN4t5S+6oWSd0BIzv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966"/>
    <a:srgbClr val="F57673"/>
    <a:srgbClr val="919191"/>
    <a:srgbClr val="465573"/>
    <a:srgbClr val="B6D7A8"/>
    <a:srgbClr val="DDCA3F"/>
    <a:srgbClr val="F0EB05"/>
    <a:srgbClr val="8B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28" autoAdjust="0"/>
    <p:restoredTop sz="86176" autoAdjust="0"/>
  </p:normalViewPr>
  <p:slideViewPr>
    <p:cSldViewPr snapToGrid="0">
      <p:cViewPr varScale="1">
        <p:scale>
          <a:sx n="182" d="100"/>
          <a:sy n="182" d="100"/>
        </p:scale>
        <p:origin x="1470"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89"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6e1d3417a1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6e1d3417a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620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6825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c9f63c9ecb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2c9f63c9ecb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39583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63288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070305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833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49711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6038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6e1d3417a1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6e1d3417a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02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42"/>
          <p:cNvSpPr txBox="1">
            <a:spLocks noGrp="1"/>
          </p:cNvSpPr>
          <p:nvPr>
            <p:ph type="ctrTitle"/>
          </p:nvPr>
        </p:nvSpPr>
        <p:spPr>
          <a:xfrm>
            <a:off x="696525" y="817291"/>
            <a:ext cx="7729200" cy="208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5800"/>
              <a:buNone/>
              <a:defRPr sz="5800">
                <a:solidFill>
                  <a:schemeClr val="lt1"/>
                </a:solidFill>
              </a:defRPr>
            </a:lvl1pPr>
            <a:lvl2pPr lvl="1" algn="l">
              <a:lnSpc>
                <a:spcPct val="100000"/>
              </a:lnSpc>
              <a:spcBef>
                <a:spcPts val="0"/>
              </a:spcBef>
              <a:spcAft>
                <a:spcPts val="0"/>
              </a:spcAft>
              <a:buClr>
                <a:schemeClr val="lt1"/>
              </a:buClr>
              <a:buSzPts val="5800"/>
              <a:buNone/>
              <a:defRPr sz="5800">
                <a:solidFill>
                  <a:schemeClr val="lt1"/>
                </a:solidFill>
              </a:defRPr>
            </a:lvl2pPr>
            <a:lvl3pPr lvl="2" algn="l">
              <a:lnSpc>
                <a:spcPct val="100000"/>
              </a:lnSpc>
              <a:spcBef>
                <a:spcPts val="0"/>
              </a:spcBef>
              <a:spcAft>
                <a:spcPts val="0"/>
              </a:spcAft>
              <a:buClr>
                <a:schemeClr val="lt1"/>
              </a:buClr>
              <a:buSzPts val="5800"/>
              <a:buNone/>
              <a:defRPr sz="5800">
                <a:solidFill>
                  <a:schemeClr val="lt1"/>
                </a:solidFill>
              </a:defRPr>
            </a:lvl3pPr>
            <a:lvl4pPr lvl="3" algn="l">
              <a:lnSpc>
                <a:spcPct val="100000"/>
              </a:lnSpc>
              <a:spcBef>
                <a:spcPts val="0"/>
              </a:spcBef>
              <a:spcAft>
                <a:spcPts val="0"/>
              </a:spcAft>
              <a:buClr>
                <a:schemeClr val="lt1"/>
              </a:buClr>
              <a:buSzPts val="5800"/>
              <a:buNone/>
              <a:defRPr sz="5800">
                <a:solidFill>
                  <a:schemeClr val="lt1"/>
                </a:solidFill>
              </a:defRPr>
            </a:lvl4pPr>
            <a:lvl5pPr lvl="4" algn="l">
              <a:lnSpc>
                <a:spcPct val="100000"/>
              </a:lnSpc>
              <a:spcBef>
                <a:spcPts val="0"/>
              </a:spcBef>
              <a:spcAft>
                <a:spcPts val="0"/>
              </a:spcAft>
              <a:buClr>
                <a:schemeClr val="lt1"/>
              </a:buClr>
              <a:buSzPts val="5800"/>
              <a:buNone/>
              <a:defRPr sz="5800">
                <a:solidFill>
                  <a:schemeClr val="lt1"/>
                </a:solidFill>
              </a:defRPr>
            </a:lvl5pPr>
            <a:lvl6pPr lvl="5" algn="l">
              <a:lnSpc>
                <a:spcPct val="100000"/>
              </a:lnSpc>
              <a:spcBef>
                <a:spcPts val="0"/>
              </a:spcBef>
              <a:spcAft>
                <a:spcPts val="0"/>
              </a:spcAft>
              <a:buClr>
                <a:schemeClr val="lt1"/>
              </a:buClr>
              <a:buSzPts val="5800"/>
              <a:buNone/>
              <a:defRPr sz="5800">
                <a:solidFill>
                  <a:schemeClr val="lt1"/>
                </a:solidFill>
              </a:defRPr>
            </a:lvl6pPr>
            <a:lvl7pPr lvl="6" algn="l">
              <a:lnSpc>
                <a:spcPct val="100000"/>
              </a:lnSpc>
              <a:spcBef>
                <a:spcPts val="0"/>
              </a:spcBef>
              <a:spcAft>
                <a:spcPts val="0"/>
              </a:spcAft>
              <a:buClr>
                <a:schemeClr val="lt1"/>
              </a:buClr>
              <a:buSzPts val="5800"/>
              <a:buNone/>
              <a:defRPr sz="5800">
                <a:solidFill>
                  <a:schemeClr val="lt1"/>
                </a:solidFill>
              </a:defRPr>
            </a:lvl7pPr>
            <a:lvl8pPr lvl="7" algn="l">
              <a:lnSpc>
                <a:spcPct val="100000"/>
              </a:lnSpc>
              <a:spcBef>
                <a:spcPts val="0"/>
              </a:spcBef>
              <a:spcAft>
                <a:spcPts val="0"/>
              </a:spcAft>
              <a:buClr>
                <a:schemeClr val="lt1"/>
              </a:buClr>
              <a:buSzPts val="5800"/>
              <a:buNone/>
              <a:defRPr sz="5800">
                <a:solidFill>
                  <a:schemeClr val="lt1"/>
                </a:solidFill>
              </a:defRPr>
            </a:lvl8pPr>
            <a:lvl9pPr lvl="8" algn="l">
              <a:lnSpc>
                <a:spcPct val="100000"/>
              </a:lnSpc>
              <a:spcBef>
                <a:spcPts val="0"/>
              </a:spcBef>
              <a:spcAft>
                <a:spcPts val="0"/>
              </a:spcAft>
              <a:buClr>
                <a:schemeClr val="lt1"/>
              </a:buClr>
              <a:buSzPts val="5800"/>
              <a:buNone/>
              <a:defRPr sz="5800">
                <a:solidFill>
                  <a:schemeClr val="lt1"/>
                </a:solidFill>
              </a:defRPr>
            </a:lvl9pPr>
          </a:lstStyle>
          <a:p>
            <a:endParaRPr/>
          </a:p>
        </p:txBody>
      </p:sp>
      <p:grpSp>
        <p:nvGrpSpPr>
          <p:cNvPr id="12" name="Google Shape;12;p42"/>
          <p:cNvGrpSpPr/>
          <p:nvPr/>
        </p:nvGrpSpPr>
        <p:grpSpPr>
          <a:xfrm>
            <a:off x="28550" y="2196764"/>
            <a:ext cx="9094048" cy="2946825"/>
            <a:chOff x="28544" y="3514688"/>
            <a:chExt cx="9094048" cy="1628800"/>
          </a:xfrm>
        </p:grpSpPr>
        <p:sp>
          <p:nvSpPr>
            <p:cNvPr id="13" name="Google Shape;13;p4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 name="Google Shape;46;p42"/>
          <p:cNvGrpSpPr/>
          <p:nvPr/>
        </p:nvGrpSpPr>
        <p:grpSpPr>
          <a:xfrm>
            <a:off x="28550" y="3359978"/>
            <a:ext cx="9094048" cy="1783611"/>
            <a:chOff x="28544" y="4157632"/>
            <a:chExt cx="9094048" cy="985856"/>
          </a:xfrm>
        </p:grpSpPr>
        <p:sp>
          <p:nvSpPr>
            <p:cNvPr id="47" name="Google Shape;47;p4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 name="Google Shape;113;p4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2"/>
        <p:cNvGrpSpPr/>
        <p:nvPr/>
      </p:nvGrpSpPr>
      <p:grpSpPr>
        <a:xfrm>
          <a:off x="0" y="0"/>
          <a:ext cx="0" cy="0"/>
          <a:chOff x="0" y="0"/>
          <a:chExt cx="0" cy="0"/>
        </a:xfrm>
      </p:grpSpPr>
      <p:sp>
        <p:nvSpPr>
          <p:cNvPr id="233" name="Google Shape;233;p46"/>
          <p:cNvSpPr txBox="1">
            <a:spLocks noGrp="1"/>
          </p:cNvSpPr>
          <p:nvPr>
            <p:ph type="ctrTitle"/>
          </p:nvPr>
        </p:nvSpPr>
        <p:spPr>
          <a:xfrm>
            <a:off x="448270" y="668942"/>
            <a:ext cx="77724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34" name="Google Shape;234;p46"/>
          <p:cNvSpPr txBox="1">
            <a:spLocks noGrp="1"/>
          </p:cNvSpPr>
          <p:nvPr>
            <p:ph type="subTitle" idx="1"/>
          </p:nvPr>
        </p:nvSpPr>
        <p:spPr>
          <a:xfrm>
            <a:off x="448270" y="1585135"/>
            <a:ext cx="7772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800"/>
              <a:buNone/>
              <a:defRPr sz="1800">
                <a:solidFill>
                  <a:schemeClr val="accent2"/>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a:endParaRPr/>
          </a:p>
        </p:txBody>
      </p:sp>
      <p:grpSp>
        <p:nvGrpSpPr>
          <p:cNvPr id="235" name="Google Shape;235;p46"/>
          <p:cNvGrpSpPr/>
          <p:nvPr/>
        </p:nvGrpSpPr>
        <p:grpSpPr>
          <a:xfrm>
            <a:off x="28550" y="2196764"/>
            <a:ext cx="9094048" cy="2946825"/>
            <a:chOff x="28544" y="3514688"/>
            <a:chExt cx="9094048" cy="1628800"/>
          </a:xfrm>
        </p:grpSpPr>
        <p:sp>
          <p:nvSpPr>
            <p:cNvPr id="236" name="Google Shape;236;p46"/>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6"/>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6"/>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6"/>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6"/>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6"/>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6"/>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6"/>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6"/>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6"/>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6"/>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6"/>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6"/>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6"/>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6"/>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6"/>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6"/>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6"/>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6"/>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6"/>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6"/>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6"/>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6"/>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6"/>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6"/>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6"/>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6"/>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6"/>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6"/>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6"/>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 name="Google Shape;269;p46"/>
          <p:cNvGrpSpPr/>
          <p:nvPr/>
        </p:nvGrpSpPr>
        <p:grpSpPr>
          <a:xfrm>
            <a:off x="28550" y="3359978"/>
            <a:ext cx="9094048" cy="1783611"/>
            <a:chOff x="28544" y="4157632"/>
            <a:chExt cx="9094048" cy="985856"/>
          </a:xfrm>
        </p:grpSpPr>
        <p:sp>
          <p:nvSpPr>
            <p:cNvPr id="270" name="Google Shape;270;p46"/>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6"/>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6"/>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6"/>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6"/>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6"/>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6"/>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6"/>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6"/>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6"/>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6"/>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6"/>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6"/>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6"/>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6"/>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6"/>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6"/>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6"/>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6"/>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6"/>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6"/>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6"/>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6"/>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6"/>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6"/>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6"/>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6"/>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6"/>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6"/>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6"/>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6"/>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6"/>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6"/>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6"/>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6"/>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6"/>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6"/>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6"/>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6"/>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6"/>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6"/>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6"/>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6"/>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6"/>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6"/>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6"/>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6"/>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6"/>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6"/>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6"/>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6"/>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6"/>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6"/>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6"/>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6"/>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6"/>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6"/>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6"/>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6"/>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6"/>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6"/>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6"/>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6"/>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6"/>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5"/>
        <p:cNvGrpSpPr/>
        <p:nvPr/>
      </p:nvGrpSpPr>
      <p:grpSpPr>
        <a:xfrm>
          <a:off x="0" y="0"/>
          <a:ext cx="0" cy="0"/>
          <a:chOff x="0" y="0"/>
          <a:chExt cx="0" cy="0"/>
        </a:xfrm>
      </p:grpSpPr>
      <p:sp>
        <p:nvSpPr>
          <p:cNvPr id="446" name="Google Shape;446;p49"/>
          <p:cNvSpPr/>
          <p:nvPr/>
        </p:nvSpPr>
        <p:spPr>
          <a:xfrm>
            <a:off x="-25" y="0"/>
            <a:ext cx="9144000" cy="1088700"/>
          </a:xfrm>
          <a:prstGeom prst="rect">
            <a:avLst/>
          </a:pr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 name="Google Shape;447;p49"/>
          <p:cNvGrpSpPr/>
          <p:nvPr/>
        </p:nvGrpSpPr>
        <p:grpSpPr>
          <a:xfrm>
            <a:off x="28550" y="3850565"/>
            <a:ext cx="9094048" cy="1293104"/>
            <a:chOff x="28544" y="3514688"/>
            <a:chExt cx="9094048" cy="1628800"/>
          </a:xfrm>
        </p:grpSpPr>
        <p:sp>
          <p:nvSpPr>
            <p:cNvPr id="448" name="Google Shape;448;p4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49"/>
          <p:cNvGrpSpPr/>
          <p:nvPr/>
        </p:nvGrpSpPr>
        <p:grpSpPr>
          <a:xfrm>
            <a:off x="28550" y="4360998"/>
            <a:ext cx="9094048" cy="782671"/>
            <a:chOff x="28544" y="4157632"/>
            <a:chExt cx="9094048" cy="985856"/>
          </a:xfrm>
        </p:grpSpPr>
        <p:sp>
          <p:nvSpPr>
            <p:cNvPr id="482" name="Google Shape;482;p4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8" name="Google Shape;548;p49"/>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9"/>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50" name="Google Shape;550;p49"/>
          <p:cNvSpPr txBox="1">
            <a:spLocks noGrp="1"/>
          </p:cNvSpPr>
          <p:nvPr>
            <p:ph type="body" idx="1"/>
          </p:nvPr>
        </p:nvSpPr>
        <p:spPr>
          <a:xfrm>
            <a:off x="739675" y="1235873"/>
            <a:ext cx="2477400" cy="2818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51" name="Google Shape;551;p49"/>
          <p:cNvSpPr txBox="1">
            <a:spLocks noGrp="1"/>
          </p:cNvSpPr>
          <p:nvPr>
            <p:ph type="body" idx="2"/>
          </p:nvPr>
        </p:nvSpPr>
        <p:spPr>
          <a:xfrm>
            <a:off x="3344038" y="1235873"/>
            <a:ext cx="2477400" cy="2818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52" name="Google Shape;552;p49"/>
          <p:cNvSpPr txBox="1">
            <a:spLocks noGrp="1"/>
          </p:cNvSpPr>
          <p:nvPr>
            <p:ph type="body" idx="3"/>
          </p:nvPr>
        </p:nvSpPr>
        <p:spPr>
          <a:xfrm>
            <a:off x="5948402" y="1235873"/>
            <a:ext cx="2477400" cy="2818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53" name="Google Shape;553;p49"/>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557"/>
        <p:cNvGrpSpPr/>
        <p:nvPr/>
      </p:nvGrpSpPr>
      <p:grpSpPr>
        <a:xfrm>
          <a:off x="0" y="0"/>
          <a:ext cx="0" cy="0"/>
          <a:chOff x="0" y="0"/>
          <a:chExt cx="0" cy="0"/>
        </a:xfrm>
      </p:grpSpPr>
      <p:sp>
        <p:nvSpPr>
          <p:cNvPr id="558" name="Google Shape;558;p51"/>
          <p:cNvSpPr/>
          <p:nvPr/>
        </p:nvSpPr>
        <p:spPr>
          <a:xfrm>
            <a:off x="-25" y="-11875"/>
            <a:ext cx="9144000" cy="823200"/>
          </a:xfrm>
          <a:prstGeom prst="rect">
            <a:avLst/>
          </a:pr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51"/>
          <p:cNvSpPr txBox="1">
            <a:spLocks noGrp="1"/>
          </p:cNvSpPr>
          <p:nvPr>
            <p:ph type="title"/>
          </p:nvPr>
        </p:nvSpPr>
        <p:spPr>
          <a:xfrm>
            <a:off x="739675" y="-1"/>
            <a:ext cx="7686000" cy="71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60" name="Google Shape;560;p5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graphs">
  <p:cSld name="BLANK_2">
    <p:spTree>
      <p:nvGrpSpPr>
        <p:cNvPr id="1" name="Shape 667"/>
        <p:cNvGrpSpPr/>
        <p:nvPr/>
      </p:nvGrpSpPr>
      <p:grpSpPr>
        <a:xfrm>
          <a:off x="0" y="0"/>
          <a:ext cx="0" cy="0"/>
          <a:chOff x="0" y="0"/>
          <a:chExt cx="0" cy="0"/>
        </a:xfrm>
      </p:grpSpPr>
      <p:sp>
        <p:nvSpPr>
          <p:cNvPr id="668" name="Google Shape;668;p53"/>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grpSp>
        <p:nvGrpSpPr>
          <p:cNvPr id="669" name="Google Shape;669;p53"/>
          <p:cNvGrpSpPr/>
          <p:nvPr/>
        </p:nvGrpSpPr>
        <p:grpSpPr>
          <a:xfrm>
            <a:off x="28550" y="3850565"/>
            <a:ext cx="9094048" cy="1293104"/>
            <a:chOff x="28544" y="3514688"/>
            <a:chExt cx="9094048" cy="1628800"/>
          </a:xfrm>
        </p:grpSpPr>
        <p:sp>
          <p:nvSpPr>
            <p:cNvPr id="670" name="Google Shape;670;p5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 name="Google Shape;703;p53"/>
          <p:cNvGrpSpPr/>
          <p:nvPr/>
        </p:nvGrpSpPr>
        <p:grpSpPr>
          <a:xfrm>
            <a:off x="28550" y="4360998"/>
            <a:ext cx="9094048" cy="782671"/>
            <a:chOff x="28544" y="4157632"/>
            <a:chExt cx="9094048" cy="985856"/>
          </a:xfrm>
        </p:grpSpPr>
        <p:sp>
          <p:nvSpPr>
            <p:cNvPr id="704" name="Google Shape;704;p5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0" name="Google Shape;770;p53"/>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490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3">
        <a:schemeClr val="bg2"/>
      </p:bgRef>
    </p:bg>
    <p:spTree>
      <p:nvGrpSpPr>
        <p:cNvPr id="1" name="Shape 5"/>
        <p:cNvGrpSpPr/>
        <p:nvPr/>
      </p:nvGrpSpPr>
      <p:grpSpPr>
        <a:xfrm>
          <a:off x="0" y="0"/>
          <a:ext cx="0" cy="0"/>
          <a:chOff x="0" y="0"/>
          <a:chExt cx="0" cy="0"/>
        </a:xfrm>
      </p:grpSpPr>
      <p:sp>
        <p:nvSpPr>
          <p:cNvPr id="6" name="Google Shape;6;p4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4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9pPr>
          </a:lstStyle>
          <a:p>
            <a:endParaRPr/>
          </a:p>
        </p:txBody>
      </p:sp>
      <p:sp>
        <p:nvSpPr>
          <p:cNvPr id="8" name="Google Shape;8;p4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1pPr>
            <a:lvl2pPr marL="914400" marR="0" lvl="1"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2pPr>
            <a:lvl3pPr marL="1371600" marR="0" lvl="2"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3pPr>
            <a:lvl4pPr marL="1828800" marR="0" lvl="3"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4pPr>
            <a:lvl5pPr marL="2286000" marR="0" lvl="4"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5pPr>
            <a:lvl6pPr marL="2743200" marR="0" lvl="5"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6pPr>
            <a:lvl7pPr marL="3200400" marR="0" lvl="6"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7pPr>
            <a:lvl8pPr marL="3657600" marR="0" lvl="7"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8pPr>
            <a:lvl9pPr marL="4114800" marR="0" lvl="8" indent="-381000" algn="l" rtl="0">
              <a:lnSpc>
                <a:spcPct val="100000"/>
              </a:lnSpc>
              <a:spcBef>
                <a:spcPts val="0"/>
              </a:spcBef>
              <a:spcAft>
                <a:spcPts val="0"/>
              </a:spcAft>
              <a:buClr>
                <a:srgbClr val="6E86B6"/>
              </a:buClr>
              <a:buSzPts val="2400"/>
              <a:buFont typeface="Titillium Web"/>
              <a:buChar char="■"/>
              <a:defRPr sz="2400" b="0" i="0" u="none" strike="noStrike" cap="none">
                <a:solidFill>
                  <a:srgbClr val="FFFFFF"/>
                </a:solidFill>
                <a:latin typeface="Titillium Web"/>
                <a:ea typeface="Titillium Web"/>
                <a:cs typeface="Titillium Web"/>
                <a:sym typeface="Titillium Web"/>
              </a:defRPr>
            </a:lvl9pPr>
          </a:lstStyle>
          <a:p>
            <a:endParaRPr/>
          </a:p>
        </p:txBody>
      </p:sp>
      <p:sp>
        <p:nvSpPr>
          <p:cNvPr id="9" name="Google Shape;9;p4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3" r:id="rId2"/>
    <p:sldLayoutId id="2147483656"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50000" t="50000" r="50000" b="50000"/>
          </a:path>
          <a:tileRect/>
        </a:gradFill>
        <a:effectLst/>
      </p:bgPr>
    </p:bg>
    <p:spTree>
      <p:nvGrpSpPr>
        <p:cNvPr id="1" name="Shape 778"/>
        <p:cNvGrpSpPr/>
        <p:nvPr/>
      </p:nvGrpSpPr>
      <p:grpSpPr>
        <a:xfrm>
          <a:off x="0" y="0"/>
          <a:ext cx="0" cy="0"/>
          <a:chOff x="0" y="0"/>
          <a:chExt cx="0" cy="0"/>
        </a:xfrm>
      </p:grpSpPr>
      <p:sp>
        <p:nvSpPr>
          <p:cNvPr id="779" name="Google Shape;779;p1"/>
          <p:cNvSpPr txBox="1">
            <a:spLocks noGrp="1"/>
          </p:cNvSpPr>
          <p:nvPr>
            <p:ph type="ctrTitle"/>
          </p:nvPr>
        </p:nvSpPr>
        <p:spPr>
          <a:xfrm>
            <a:off x="584638" y="802539"/>
            <a:ext cx="7974724" cy="237177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800"/>
              <a:buNone/>
            </a:pPr>
            <a:r>
              <a:rPr lang="en-US" sz="4800" b="1" dirty="0">
                <a:solidFill>
                  <a:schemeClr val="tx1"/>
                </a:solidFill>
                <a:latin typeface="Times New Roman" panose="02020603050405020304" pitchFamily="18" charset="0"/>
                <a:cs typeface="Times New Roman" panose="02020603050405020304" pitchFamily="18" charset="0"/>
                <a:sym typeface="DFKai-SB"/>
              </a:rPr>
              <a:t>Portfolio Optimization Using No-Regret Online Learning: A Case Study on US Stocks</a:t>
            </a:r>
            <a:endParaRPr sz="4800" b="1" dirty="0">
              <a:solidFill>
                <a:schemeClr val="tx1"/>
              </a:solidFill>
              <a:latin typeface="Times New Roman" panose="02020603050405020304" pitchFamily="18" charset="0"/>
              <a:cs typeface="Times New Roman" panose="02020603050405020304" pitchFamily="18" charset="0"/>
              <a:sym typeface="DFKai-SB"/>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sym typeface="DFKai-SB"/>
              </a:rPr>
              <a:t>MWU</a:t>
            </a:r>
            <a:r>
              <a:rPr lang="zh-TW" altLang="en-US" sz="2800" b="1" dirty="0">
                <a:solidFill>
                  <a:srgbClr val="FFFFFF"/>
                </a:solidFill>
                <a:latin typeface="Times New Roman" panose="02020603050405020304" pitchFamily="18" charset="0"/>
                <a:cs typeface="Times New Roman" panose="02020603050405020304" pitchFamily="18" charset="0"/>
                <a:sym typeface="DFKai-SB"/>
              </a:rPr>
              <a:t> </a:t>
            </a:r>
            <a:r>
              <a:rPr lang="en-US" altLang="zh-TW" sz="2800" b="1" dirty="0">
                <a:solidFill>
                  <a:srgbClr val="FFFFFF"/>
                </a:solidFill>
                <a:latin typeface="Times New Roman" panose="02020603050405020304" pitchFamily="18" charset="0"/>
                <a:cs typeface="Times New Roman" panose="02020603050405020304" pitchFamily="18" charset="0"/>
                <a:sym typeface="DFKai-SB"/>
              </a:rPr>
              <a:t>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10</a:t>
            </a:fld>
            <a:endParaRPr lang="en"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1AD8F37F-CE89-0762-A2ED-C86F5DD9797E}"/>
              </a:ext>
            </a:extLst>
          </p:cNvPr>
          <p:cNvPicPr>
            <a:picLocks noChangeAspect="1"/>
          </p:cNvPicPr>
          <p:nvPr/>
        </p:nvPicPr>
        <p:blipFill rotWithShape="1">
          <a:blip r:embed="rId2"/>
          <a:srcRect l="8901" t="-1859" r="-118" b="-381"/>
          <a:stretch/>
        </p:blipFill>
        <p:spPr>
          <a:xfrm>
            <a:off x="927538" y="1111679"/>
            <a:ext cx="7288924" cy="3702059"/>
          </a:xfrm>
          <a:prstGeom prst="rect">
            <a:avLst/>
          </a:prstGeom>
          <a:ln w="38100">
            <a:solidFill>
              <a:schemeClr val="tx1">
                <a:lumMod val="75000"/>
              </a:schemeClr>
            </a:solidFill>
          </a:ln>
        </p:spPr>
      </p:pic>
    </p:spTree>
    <p:extLst>
      <p:ext uri="{BB962C8B-B14F-4D97-AF65-F5344CB8AC3E}">
        <p14:creationId xmlns:p14="http://schemas.microsoft.com/office/powerpoint/2010/main" val="374948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 altLang="zh-TW" sz="2800" b="1" dirty="0">
                <a:solidFill>
                  <a:srgbClr val="FFFFFF"/>
                </a:solidFill>
                <a:latin typeface="Times New Roman" panose="02020603050405020304" pitchFamily="18" charset="0"/>
                <a:cs typeface="Times New Roman" panose="02020603050405020304" pitchFamily="18" charset="0"/>
                <a:sym typeface="DFKai-SB"/>
              </a:rPr>
              <a:t>Multiplicative Weight Update algorithm</a:t>
            </a:r>
            <a:r>
              <a:rPr lang="zh-TW" altLang="en-US" sz="2800" b="1" dirty="0">
                <a:solidFill>
                  <a:srgbClr val="FFFFFF"/>
                </a:solidFill>
                <a:latin typeface="Times New Roman" panose="02020603050405020304" pitchFamily="18" charset="0"/>
                <a:cs typeface="Times New Roman" panose="02020603050405020304" pitchFamily="18" charset="0"/>
                <a:sym typeface="DFKai-SB"/>
              </a:rPr>
              <a:t> </a:t>
            </a:r>
            <a:r>
              <a:rPr lang="en-US" altLang="zh-TW" sz="2800" b="1" dirty="0">
                <a:solidFill>
                  <a:srgbClr val="FFFFFF"/>
                </a:solidFill>
                <a:latin typeface="Times New Roman" panose="02020603050405020304" pitchFamily="18" charset="0"/>
                <a:cs typeface="Times New Roman" panose="02020603050405020304" pitchFamily="18" charset="0"/>
                <a:sym typeface="DFKai-SB"/>
              </a:rPr>
              <a:t>(MWU)</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11</a:t>
            </a:fld>
            <a:endParaRPr lang="en"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A8B65E72-5A05-FADD-80C0-0F6128C6DFCB}"/>
              </a:ext>
            </a:extLst>
          </p:cNvPr>
          <p:cNvSpPr txBox="1"/>
          <p:nvPr/>
        </p:nvSpPr>
        <p:spPr>
          <a:xfrm>
            <a:off x="476855" y="1129304"/>
            <a:ext cx="8190289" cy="2638992"/>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sym typeface="Titillium Web"/>
              </a:rPr>
              <a:t>Through strategy, calculate daily profits and losses and adjust weights. In each round, weights of underperforming decisions decrease to mitigate risk.</a:t>
            </a:r>
          </a:p>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sym typeface="Titillium Web"/>
              </a:rPr>
              <a:t>Proven as a form of fixed investment portfolio under hindsight conditions (control group), it may not perform better in the short term, but as time approaches infinity, its performance matches that of hindsight, hence termed the "no-regret algorithm."</a:t>
            </a:r>
          </a:p>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chemeClr val="accent3">
                    <a:lumMod val="40000"/>
                    <a:lumOff val="60000"/>
                  </a:schemeClr>
                </a:solidFill>
                <a:latin typeface="Times New Roman" panose="02020603050405020304" pitchFamily="18" charset="0"/>
                <a:cs typeface="Times New Roman" panose="02020603050405020304" pitchFamily="18" charset="0"/>
                <a:sym typeface="Titillium Web"/>
              </a:rPr>
              <a:t>Risk control, profit optimization, dynamic adaptation</a:t>
            </a:r>
            <a:r>
              <a:rPr lang="zh-TW" altLang="en-US" dirty="0">
                <a:solidFill>
                  <a:srgbClr val="FFFFFF"/>
                </a:solidFill>
                <a:latin typeface="Times New Roman" panose="02020603050405020304" pitchFamily="18" charset="0"/>
                <a:cs typeface="Times New Roman" panose="02020603050405020304" pitchFamily="18" charset="0"/>
                <a:sym typeface="Titillium Web"/>
              </a:rPr>
              <a:t>.</a:t>
            </a:r>
            <a:endParaRPr lang="en-US" altLang="zh-TW" dirty="0">
              <a:solidFill>
                <a:srgbClr val="FFFFFF"/>
              </a:solidFill>
              <a:latin typeface="Times New Roman" panose="02020603050405020304" pitchFamily="18" charset="0"/>
              <a:cs typeface="Times New Roman" panose="02020603050405020304" pitchFamily="18" charset="0"/>
              <a:sym typeface="Titillium Web"/>
            </a:endParaRPr>
          </a:p>
          <a:p>
            <a:pPr marL="285750" indent="-285750">
              <a:lnSpc>
                <a:spcPct val="150000"/>
              </a:lnSpc>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sym typeface="Titillium Web"/>
              </a:rPr>
              <a:t>Furthermore, MWU has the advantage of being model-free (there is no need to train its parameters specifically for MWU).</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Tree>
    <p:extLst>
      <p:ext uri="{BB962C8B-B14F-4D97-AF65-F5344CB8AC3E}">
        <p14:creationId xmlns:p14="http://schemas.microsoft.com/office/powerpoint/2010/main" val="4832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Shape 1079"/>
        <p:cNvGrpSpPr/>
        <p:nvPr/>
      </p:nvGrpSpPr>
      <p:grpSpPr>
        <a:xfrm>
          <a:off x="0" y="0"/>
          <a:ext cx="0" cy="0"/>
          <a:chOff x="0" y="0"/>
          <a:chExt cx="0" cy="0"/>
        </a:xfrm>
      </p:grpSpPr>
      <p:sp>
        <p:nvSpPr>
          <p:cNvPr id="1080" name="Google Shape;1080;g2c9f63c9ecb_5_19"/>
          <p:cNvSpPr txBox="1">
            <a:spLocks noGrp="1"/>
          </p:cNvSpPr>
          <p:nvPr>
            <p:ph type="title"/>
          </p:nvPr>
        </p:nvSpPr>
        <p:spPr>
          <a:xfrm>
            <a:off x="261455" y="57806"/>
            <a:ext cx="7686000" cy="716400"/>
          </a:xfrm>
          <a:prstGeom prst="rect">
            <a:avLst/>
          </a:prstGeom>
        </p:spPr>
        <p:txBody>
          <a:bodyPr spcFirstLastPara="1" wrap="square" lIns="91425" tIns="91425" rIns="91425" bIns="91425" anchor="b" anchorCtr="0">
            <a:noAutofit/>
          </a:bodyPr>
          <a:lstStyle/>
          <a:p>
            <a:pPr lvl="0"/>
            <a:r>
              <a:rPr lang="en-US" sz="2800" b="1" dirty="0">
                <a:solidFill>
                  <a:srgbClr val="FFFFFF"/>
                </a:solidFill>
                <a:latin typeface="Times New Roman" panose="02020603050405020304" pitchFamily="18" charset="0"/>
                <a:cs typeface="Times New Roman" panose="02020603050405020304" pitchFamily="18" charset="0"/>
                <a:sym typeface="DFKai-SB"/>
              </a:rPr>
              <a:t>Our Designed Strategy</a:t>
            </a:r>
            <a:endParaRPr sz="2800" b="1" dirty="0">
              <a:solidFill>
                <a:srgbClr val="FFFFFF"/>
              </a:solidFill>
              <a:latin typeface="Times New Roman" panose="02020603050405020304" pitchFamily="18" charset="0"/>
              <a:cs typeface="Times New Roman" panose="02020603050405020304" pitchFamily="18" charset="0"/>
              <a:sym typeface="DFKai-SB"/>
            </a:endParaRPr>
          </a:p>
        </p:txBody>
      </p:sp>
      <p:sp>
        <p:nvSpPr>
          <p:cNvPr id="1082" name="Google Shape;1082;g2c9f63c9ecb_5_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latin typeface="Times New Roman" panose="02020603050405020304" pitchFamily="18" charset="0"/>
                <a:cs typeface="Times New Roman" panose="02020603050405020304" pitchFamily="18" charset="0"/>
              </a:rPr>
              <a:t>12</a:t>
            </a:fld>
            <a:endParaRPr dirty="0">
              <a:latin typeface="Times New Roman" panose="02020603050405020304" pitchFamily="18" charset="0"/>
              <a:cs typeface="Times New Roman" panose="02020603050405020304" pitchFamily="18" charset="0"/>
            </a:endParaRPr>
          </a:p>
        </p:txBody>
      </p:sp>
      <p:sp>
        <p:nvSpPr>
          <p:cNvPr id="1081" name="Google Shape;1081;g2c9f63c9ecb_5_19"/>
          <p:cNvSpPr txBox="1">
            <a:spLocks noGrp="1"/>
          </p:cNvSpPr>
          <p:nvPr>
            <p:ph type="body" idx="4294967295"/>
          </p:nvPr>
        </p:nvSpPr>
        <p:spPr>
          <a:xfrm>
            <a:off x="421265" y="1085850"/>
            <a:ext cx="8105775" cy="2971800"/>
          </a:xfrm>
          <a:prstGeom prst="rect">
            <a:avLst/>
          </a:prstGeom>
        </p:spPr>
        <p:txBody>
          <a:bodyPr spcFirstLastPara="1" wrap="square" lIns="91425" tIns="91425" rIns="91425" bIns="91425" anchor="t" anchorCtr="0">
            <a:noAutofit/>
          </a:bodyPr>
          <a:lstStyle/>
          <a:p>
            <a:pPr marL="76200" indent="0">
              <a:lnSpc>
                <a:spcPct val="150000"/>
              </a:lnSpc>
              <a:spcBef>
                <a:spcPts val="0"/>
              </a:spcBef>
              <a:buClr>
                <a:schemeClr val="lt1"/>
              </a:buClr>
              <a:buSzPts val="3000"/>
              <a:buNone/>
            </a:pP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After trying different strategies, we eventually designed our strategy as follows:</a:t>
            </a:r>
          </a:p>
          <a:p>
            <a:pPr>
              <a:lnSpc>
                <a:spcPct val="150000"/>
              </a:lnSpc>
              <a:spcBef>
                <a:spcPts val="0"/>
              </a:spcBef>
              <a:buClr>
                <a:schemeClr val="accent3">
                  <a:lumMod val="40000"/>
                  <a:lumOff val="60000"/>
                </a:schemeClr>
              </a:buClr>
              <a:buSzPct val="100000"/>
              <a:buFont typeface="Wingdings" panose="05000000000000000000" pitchFamily="2" charset="2"/>
              <a:buChar char="Ø"/>
            </a:pP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If </a:t>
            </a:r>
            <a:r>
              <a:rPr lang="en-US" altLang="zh-TW" sz="1400" dirty="0">
                <a:solidFill>
                  <a:srgbClr val="F57673"/>
                </a:solidFill>
                <a:latin typeface="Times New Roman" panose="02020603050405020304" pitchFamily="18" charset="0"/>
                <a:ea typeface="Titillium Web ExtraLight"/>
                <a:cs typeface="Times New Roman" panose="02020603050405020304" pitchFamily="18" charset="0"/>
                <a:sym typeface="Titillium Web ExtraLight"/>
              </a:rPr>
              <a:t>today's closing price rises </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a:t>
            </a:r>
            <a:r>
              <a:rPr lang="en" altLang="zh-TW" sz="1400" dirty="0">
                <a:solidFill>
                  <a:srgbClr val="F57673"/>
                </a:solidFill>
                <a:latin typeface="Times New Roman" panose="02020603050405020304" pitchFamily="18" charset="0"/>
                <a:ea typeface="DFKai-SB"/>
                <a:cs typeface="Times New Roman" panose="02020603050405020304" pitchFamily="18" charset="0"/>
                <a:sym typeface="DFKai-SB"/>
              </a:rPr>
              <a:t>⭡</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 and the </a:t>
            </a:r>
            <a:r>
              <a:rPr lang="en-US" altLang="zh-TW" sz="1400" dirty="0">
                <a:solidFill>
                  <a:srgbClr val="F57673"/>
                </a:solidFill>
                <a:latin typeface="Times New Roman" panose="02020603050405020304" pitchFamily="18" charset="0"/>
                <a:cs typeface="Times New Roman" panose="02020603050405020304" pitchFamily="18" charset="0"/>
                <a:sym typeface="Titillium Web ExtraLight"/>
              </a:rPr>
              <a:t>LSTM predicts that tomorrow's closing price will rise </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a:t>
            </a:r>
            <a:r>
              <a:rPr lang="en" altLang="zh-TW" sz="1400" dirty="0">
                <a:solidFill>
                  <a:srgbClr val="F57673"/>
                </a:solidFill>
                <a:latin typeface="Times New Roman" panose="02020603050405020304" pitchFamily="18" charset="0"/>
                <a:ea typeface="DFKai-SB"/>
                <a:cs typeface="Times New Roman" panose="02020603050405020304" pitchFamily="18" charset="0"/>
                <a:sym typeface="DFKai-SB"/>
              </a:rPr>
              <a:t>⭡</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 the MWU will </a:t>
            </a:r>
            <a:r>
              <a:rPr lang="en-US" altLang="zh-TW" sz="1400" dirty="0">
                <a:solidFill>
                  <a:srgbClr val="F57673"/>
                </a:solidFill>
                <a:latin typeface="Times New Roman" panose="02020603050405020304" pitchFamily="18" charset="0"/>
                <a:ea typeface="Titillium Web ExtraLight"/>
                <a:cs typeface="Times New Roman" panose="02020603050405020304" pitchFamily="18" charset="0"/>
                <a:sym typeface="Titillium Web ExtraLight"/>
              </a:rPr>
              <a:t>increase </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the weight of this strategy.</a:t>
            </a:r>
          </a:p>
          <a:p>
            <a:pPr>
              <a:lnSpc>
                <a:spcPct val="150000"/>
              </a:lnSpc>
              <a:spcBef>
                <a:spcPts val="0"/>
              </a:spcBef>
              <a:buClr>
                <a:schemeClr val="accent3">
                  <a:lumMod val="40000"/>
                  <a:lumOff val="60000"/>
                </a:schemeClr>
              </a:buClr>
              <a:buSzPct val="100000"/>
              <a:buFont typeface="Wingdings" panose="05000000000000000000" pitchFamily="2" charset="2"/>
              <a:buChar char="Ø"/>
            </a:pP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If </a:t>
            </a:r>
            <a:r>
              <a:rPr lang="en-US" altLang="zh-TW" sz="1400" dirty="0">
                <a:solidFill>
                  <a:schemeClr val="accent2">
                    <a:lumMod val="60000"/>
                    <a:lumOff val="40000"/>
                  </a:schemeClr>
                </a:solidFill>
                <a:latin typeface="Times New Roman" panose="02020603050405020304" pitchFamily="18" charset="0"/>
                <a:ea typeface="Titillium Web ExtraLight"/>
                <a:cs typeface="Times New Roman" panose="02020603050405020304" pitchFamily="18" charset="0"/>
                <a:sym typeface="Titillium Web ExtraLight"/>
              </a:rPr>
              <a:t>today's closing price falls </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a:t>
            </a:r>
            <a:r>
              <a:rPr lang="en" altLang="zh-TW" sz="1400" dirty="0">
                <a:solidFill>
                  <a:schemeClr val="accent2">
                    <a:lumMod val="60000"/>
                    <a:lumOff val="40000"/>
                  </a:schemeClr>
                </a:solidFill>
                <a:latin typeface="Times New Roman" panose="02020603050405020304" pitchFamily="18" charset="0"/>
                <a:ea typeface="DFKai-SB"/>
                <a:cs typeface="Times New Roman" panose="02020603050405020304" pitchFamily="18" charset="0"/>
                <a:sym typeface="DFKai-SB"/>
              </a:rPr>
              <a:t>⭣</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 and the </a:t>
            </a:r>
            <a:r>
              <a:rPr lang="en-US" altLang="zh-TW" sz="1400" dirty="0">
                <a:solidFill>
                  <a:schemeClr val="accent2">
                    <a:lumMod val="60000"/>
                    <a:lumOff val="40000"/>
                  </a:schemeClr>
                </a:solidFill>
                <a:latin typeface="Times New Roman" panose="02020603050405020304" pitchFamily="18" charset="0"/>
                <a:ea typeface="Titillium Web ExtraLight"/>
                <a:cs typeface="Times New Roman" panose="02020603050405020304" pitchFamily="18" charset="0"/>
                <a:sym typeface="Titillium Web ExtraLight"/>
              </a:rPr>
              <a:t>LSTM predicts that tomorrow's closing price will fall </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a:t>
            </a:r>
            <a:r>
              <a:rPr lang="en" altLang="zh-TW" sz="1400" dirty="0">
                <a:solidFill>
                  <a:schemeClr val="accent2">
                    <a:lumMod val="60000"/>
                    <a:lumOff val="40000"/>
                  </a:schemeClr>
                </a:solidFill>
                <a:latin typeface="Times New Roman" panose="02020603050405020304" pitchFamily="18" charset="0"/>
                <a:ea typeface="DFKai-SB"/>
                <a:cs typeface="Times New Roman" panose="02020603050405020304" pitchFamily="18" charset="0"/>
                <a:sym typeface="DFKai-SB"/>
              </a:rPr>
              <a:t>⭣</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 the MWU will </a:t>
            </a:r>
            <a:r>
              <a:rPr lang="en-US" altLang="zh-TW" sz="1400" dirty="0">
                <a:solidFill>
                  <a:schemeClr val="accent2">
                    <a:lumMod val="60000"/>
                    <a:lumOff val="40000"/>
                  </a:schemeClr>
                </a:solidFill>
                <a:latin typeface="Times New Roman" panose="02020603050405020304" pitchFamily="18" charset="0"/>
                <a:ea typeface="Titillium Web ExtraLight"/>
                <a:cs typeface="Times New Roman" panose="02020603050405020304" pitchFamily="18" charset="0"/>
                <a:sym typeface="Titillium Web ExtraLight"/>
              </a:rPr>
              <a:t>decrease</a:t>
            </a: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 the weight of this strategy.</a:t>
            </a:r>
          </a:p>
          <a:p>
            <a:pPr>
              <a:lnSpc>
                <a:spcPct val="150000"/>
              </a:lnSpc>
              <a:spcBef>
                <a:spcPts val="0"/>
              </a:spcBef>
              <a:buClr>
                <a:schemeClr val="accent3">
                  <a:lumMod val="40000"/>
                  <a:lumOff val="60000"/>
                </a:schemeClr>
              </a:buClr>
              <a:buSzPct val="100000"/>
              <a:buFont typeface="Wingdings" panose="05000000000000000000" pitchFamily="2" charset="2"/>
              <a:buChar char="Ø"/>
            </a:pPr>
            <a:r>
              <a:rPr lang="en-US" altLang="zh-TW" sz="1400" dirty="0">
                <a:latin typeface="Times New Roman" panose="02020603050405020304" pitchFamily="18" charset="0"/>
                <a:ea typeface="Titillium Web ExtraLight"/>
                <a:cs typeface="Times New Roman" panose="02020603050405020304" pitchFamily="18" charset="0"/>
                <a:sym typeface="Titillium Web ExtraLight"/>
              </a:rPr>
              <a:t>Finally, this allows us to find the best investment strategy combination at different times and determine the number of shares held in each stock, the Portfolio Value, and the </a:t>
            </a:r>
            <a:r>
              <a:rPr lang="en-US" altLang="zh-TW" sz="1400" dirty="0">
                <a:latin typeface="Times New Roman" panose="02020603050405020304" pitchFamily="18" charset="0"/>
                <a:ea typeface="Titillium Web ExtraLight"/>
                <a:cs typeface="Times New Roman" panose="02020603050405020304" pitchFamily="18" charset="0"/>
              </a:rPr>
              <a:t>proportion of weights allocated to each strategy.</a:t>
            </a:r>
          </a:p>
        </p:txBody>
      </p:sp>
      <p:pic>
        <p:nvPicPr>
          <p:cNvPr id="3" name="圖片 2">
            <a:extLst>
              <a:ext uri="{FF2B5EF4-FFF2-40B4-BE49-F238E27FC236}">
                <a16:creationId xmlns:a16="http://schemas.microsoft.com/office/drawing/2014/main" id="{2632D157-CD3E-8BBA-F4F1-DF369007FDCE}"/>
              </a:ext>
            </a:extLst>
          </p:cNvPr>
          <p:cNvPicPr>
            <a:picLocks noChangeAspect="1"/>
          </p:cNvPicPr>
          <p:nvPr/>
        </p:nvPicPr>
        <p:blipFill>
          <a:blip r:embed="rId3"/>
          <a:stretch>
            <a:fillRect/>
          </a:stretch>
        </p:blipFill>
        <p:spPr>
          <a:xfrm>
            <a:off x="261455" y="1688608"/>
            <a:ext cx="8628142" cy="2588958"/>
          </a:xfrm>
          <a:prstGeom prst="rect">
            <a:avLst/>
          </a:prstGeom>
          <a:ln w="28575">
            <a:solidFill>
              <a:schemeClr val="tx1">
                <a:lumMod val="75000"/>
              </a:schemeClr>
            </a:solidFill>
          </a:ln>
        </p:spPr>
      </p:pic>
    </p:spTree>
    <p:extLst>
      <p:ext uri="{BB962C8B-B14F-4D97-AF65-F5344CB8AC3E}">
        <p14:creationId xmlns:p14="http://schemas.microsoft.com/office/powerpoint/2010/main" val="296456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81">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81">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81">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81">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657B4755-73CE-E3B9-EDDC-AD401C6C8EE4}"/>
              </a:ext>
            </a:extLst>
          </p:cNvPr>
          <p:cNvSpPr txBox="1"/>
          <p:nvPr/>
        </p:nvSpPr>
        <p:spPr>
          <a:xfrm>
            <a:off x="4502150" y="1730791"/>
            <a:ext cx="4572000"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dirty="0">
                <a:solidFill>
                  <a:srgbClr val="FFFFFF"/>
                </a:solidFill>
                <a:latin typeface="Times New Roman" panose="02020603050405020304" pitchFamily="18" charset="0"/>
                <a:cs typeface="Times New Roman" panose="02020603050405020304" pitchFamily="18" charset="0"/>
              </a:rPr>
              <a:t>First, enter the desired US stock symbol for training. If an invalid stock symbol is entered, an error message will be displayed.</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F007E739-5404-4BA8-9916-6346C9731519}"/>
              </a:ext>
            </a:extLst>
          </p:cNvPr>
          <p:cNvSpPr txBox="1"/>
          <p:nvPr/>
        </p:nvSpPr>
        <p:spPr>
          <a:xfrm>
            <a:off x="4502150" y="1586070"/>
            <a:ext cx="4572000" cy="2962158"/>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Show Trained Stocks</a:t>
            </a:r>
            <a:r>
              <a:rPr lang="en-US" altLang="zh-TW" dirty="0">
                <a:solidFill>
                  <a:srgbClr val="FFFFFF"/>
                </a:solidFill>
                <a:latin typeface="Times New Roman" panose="02020603050405020304" pitchFamily="18" charset="0"/>
                <a:cs typeface="Times New Roman" panose="02020603050405020304" pitchFamily="18" charset="0"/>
              </a:rPr>
              <a:t>: The upper half will display stocks with advanced mode models, while the lower half will show stocks with easy mode models. </a:t>
            </a:r>
          </a:p>
          <a:p>
            <a:pPr marL="285750" indent="-285750">
              <a:lnSpc>
                <a:spcPct val="150000"/>
              </a:lnSpc>
              <a:buClr>
                <a:schemeClr val="tx1"/>
              </a:buClr>
              <a:buFont typeface="Arial" panose="020B0604020202020204" pitchFamily="34" charset="0"/>
              <a:buChar char="•"/>
            </a:pPr>
            <a:r>
              <a:rPr lang="zh-TW" altLang="en-US" u="sng" dirty="0">
                <a:solidFill>
                  <a:srgbClr val="FFFFFF"/>
                </a:solidFill>
                <a:latin typeface="Times New Roman" panose="02020603050405020304" pitchFamily="18" charset="0"/>
                <a:cs typeface="Times New Roman" panose="02020603050405020304" pitchFamily="18" charset="0"/>
              </a:rPr>
              <a:t>S</a:t>
            </a:r>
            <a:r>
              <a:rPr lang="en-US" altLang="zh-TW" u="sng" dirty="0">
                <a:solidFill>
                  <a:srgbClr val="FFFFFF"/>
                </a:solidFill>
                <a:latin typeface="Times New Roman" panose="02020603050405020304" pitchFamily="18" charset="0"/>
                <a:cs typeface="Times New Roman" panose="02020603050405020304" pitchFamily="18" charset="0"/>
              </a:rPr>
              <a:t>witch to Analysis App</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We set up a button to allow users to switch between the </a:t>
            </a:r>
            <a:r>
              <a:rPr lang="en-US" altLang="zh-TW" dirty="0">
                <a:solidFill>
                  <a:srgbClr val="FFFFFF"/>
                </a:solidFill>
                <a:latin typeface="Times New Roman" panose="02020603050405020304" pitchFamily="18" charset="0"/>
                <a:cs typeface="Times New Roman" panose="02020603050405020304" pitchFamily="18" charset="0"/>
                <a:sym typeface="Titillium Web"/>
              </a:rPr>
              <a:t>Training App and Analysis App.</a:t>
            </a:r>
            <a:endParaRPr lang="en-US" altLang="zh-TW" dirty="0">
              <a:solidFill>
                <a:srgbClr val="FFFFFF"/>
              </a:solidFill>
              <a:latin typeface="Times New Roman" panose="02020603050405020304" pitchFamily="18" charset="0"/>
              <a:cs typeface="Times New Roman" panose="02020603050405020304" pitchFamily="18" charset="0"/>
            </a:endParaRPr>
          </a:p>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Exit</a:t>
            </a:r>
            <a:r>
              <a:rPr lang="en-US" altLang="zh-TW" dirty="0">
                <a:solidFill>
                  <a:srgbClr val="FFFFFF"/>
                </a:solidFill>
                <a:latin typeface="Times New Roman" panose="02020603050405020304" pitchFamily="18" charset="0"/>
                <a:cs typeface="Times New Roman" panose="02020603050405020304" pitchFamily="18" charset="0"/>
              </a:rPr>
              <a:t>: Close the Training App. </a:t>
            </a:r>
          </a:p>
          <a:p>
            <a:pPr marL="285750" indent="-285750">
              <a:lnSpc>
                <a:spcPct val="150000"/>
              </a:lnSpc>
              <a:buClr>
                <a:schemeClr val="tx1"/>
              </a:buClr>
              <a:buFont typeface="Arial" panose="020B0604020202020204" pitchFamily="34" charset="0"/>
              <a:buChar char="•"/>
            </a:pPr>
            <a:r>
              <a:rPr lang="zh-TW" altLang="en-US" u="sng" dirty="0">
                <a:solidFill>
                  <a:srgbClr val="FFFFFF"/>
                </a:solidFill>
                <a:latin typeface="Times New Roman" panose="02020603050405020304" pitchFamily="18" charset="0"/>
                <a:cs typeface="Times New Roman" panose="02020603050405020304" pitchFamily="18" charset="0"/>
              </a:rPr>
              <a:t>切換到中文版</a:t>
            </a:r>
            <a:r>
              <a:rPr lang="en-US" altLang="zh-TW" dirty="0">
                <a:solidFill>
                  <a:srgbClr val="FFFFFF"/>
                </a:solidFill>
                <a:latin typeface="Times New Roman" panose="02020603050405020304" pitchFamily="18" charset="0"/>
                <a:cs typeface="Times New Roman" panose="02020603050405020304" pitchFamily="18" charset="0"/>
              </a:rPr>
              <a:t>: Switch to the Chinese version page.</a:t>
            </a:r>
            <a:endParaRPr lang="zh-TW" altLang="en-US" dirty="0">
              <a:solidFill>
                <a:srgbClr val="FFFFFF"/>
              </a:solidFill>
              <a:latin typeface="Times New Roman" panose="02020603050405020304" pitchFamily="18" charset="0"/>
              <a:cs typeface="Times New Roman" panose="02020603050405020304" pitchFamily="18" charset="0"/>
            </a:endParaRPr>
          </a:p>
          <a:p>
            <a:pPr marL="285750" indent="-285750">
              <a:lnSpc>
                <a:spcPct val="150000"/>
              </a:lnSpc>
              <a:buClr>
                <a:schemeClr val="tx1"/>
              </a:buClr>
              <a:buFont typeface="Arial" panose="020B0604020202020204" pitchFamily="34" charset="0"/>
              <a:buChar char="•"/>
            </a:pPr>
            <a:endParaRPr lang="en-US" altLang="zh-TW" u="sng" dirty="0">
              <a:solidFill>
                <a:srgbClr val="FFFFFF"/>
              </a:solidFill>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6298F63C-7303-B84A-2D46-1688317E0025}"/>
              </a:ext>
            </a:extLst>
          </p:cNvPr>
          <p:cNvSpPr txBox="1"/>
          <p:nvPr/>
        </p:nvSpPr>
        <p:spPr>
          <a:xfrm>
            <a:off x="4502150" y="1967919"/>
            <a:ext cx="4572000" cy="2004395"/>
          </a:xfrm>
          <a:prstGeom prst="rect">
            <a:avLst/>
          </a:prstGeom>
          <a:noFill/>
        </p:spPr>
        <p:txBody>
          <a:bodyPr wrap="square">
            <a:spAutoFit/>
          </a:bodyPr>
          <a:lstStyle/>
          <a:p>
            <a:pPr marL="285750" indent="-285750" algn="l">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sym typeface="Titillium Web"/>
              </a:rPr>
              <a:t>Advanced Mode</a:t>
            </a:r>
            <a:r>
              <a:rPr lang="en-US" altLang="zh-TW" dirty="0">
                <a:solidFill>
                  <a:srgbClr val="FFFFFF"/>
                </a:solidFill>
                <a:latin typeface="Times New Roman" panose="02020603050405020304" pitchFamily="18" charset="0"/>
                <a:cs typeface="Times New Roman" panose="02020603050405020304" pitchFamily="18" charset="0"/>
                <a:sym typeface="Titillium Web"/>
              </a:rPr>
              <a:t>: Users can conduct hyperparameter tuning to find the optimal model configuration.</a:t>
            </a:r>
          </a:p>
          <a:p>
            <a:pPr marL="285750" indent="-285750" algn="l">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sym typeface="Titillium Web"/>
              </a:rPr>
              <a:t>Easy Mode</a:t>
            </a:r>
            <a:r>
              <a:rPr lang="en-US" altLang="zh-TW" dirty="0">
                <a:solidFill>
                  <a:srgbClr val="FFFFFF"/>
                </a:solidFill>
                <a:latin typeface="Times New Roman" panose="02020603050405020304" pitchFamily="18" charset="0"/>
                <a:cs typeface="Times New Roman" panose="02020603050405020304" pitchFamily="18" charset="0"/>
                <a:sym typeface="Titillium Web"/>
              </a:rPr>
              <a:t>: Users can quickly obtain a model without selecting hyperparameters, meeting basic requirements.</a:t>
            </a:r>
          </a:p>
          <a:p>
            <a:pPr marL="285750" indent="-285750" algn="l">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sym typeface="Titillium Web"/>
              </a:rPr>
              <a:t>Update Model</a:t>
            </a:r>
            <a:r>
              <a:rPr lang="en-US" altLang="zh-TW" dirty="0">
                <a:solidFill>
                  <a:srgbClr val="FFFFFF"/>
                </a:solidFill>
                <a:latin typeface="Times New Roman" panose="02020603050405020304" pitchFamily="18" charset="0"/>
                <a:cs typeface="Times New Roman" panose="02020603050405020304" pitchFamily="18" charset="0"/>
                <a:sym typeface="Titillium Web"/>
              </a:rPr>
              <a:t>: Users can train new models without having to retrain all existing models.</a:t>
            </a:r>
          </a:p>
        </p:txBody>
      </p:sp>
      <p:sp>
        <p:nvSpPr>
          <p:cNvPr id="2" name="標題 1">
            <a:extLst>
              <a:ext uri="{FF2B5EF4-FFF2-40B4-BE49-F238E27FC236}">
                <a16:creationId xmlns:a16="http://schemas.microsoft.com/office/drawing/2014/main" id="{18128402-DD97-A44C-EF42-ADBEB428773A}"/>
              </a:ext>
            </a:extLst>
          </p:cNvPr>
          <p:cNvSpPr>
            <a:spLocks noGrp="1"/>
          </p:cNvSpPr>
          <p:nvPr>
            <p:ph type="title"/>
          </p:nvPr>
        </p:nvSpPr>
        <p:spPr>
          <a:xfrm>
            <a:off x="292985" y="59386"/>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Graphical User Interface (GUI)</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046C99E2-ED41-BDA7-A4B4-6D526A1063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13</a:t>
            </a:fld>
            <a:endParaRPr lang="en">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9545AFE9-38FD-6FE9-27E0-9978EF4560EE}"/>
              </a:ext>
            </a:extLst>
          </p:cNvPr>
          <p:cNvPicPr>
            <a:picLocks noChangeAspect="1"/>
          </p:cNvPicPr>
          <p:nvPr/>
        </p:nvPicPr>
        <p:blipFill>
          <a:blip r:embed="rId3">
            <a:alphaModFix/>
          </a:blip>
          <a:stretch>
            <a:fillRect/>
          </a:stretch>
        </p:blipFill>
        <p:spPr>
          <a:xfrm>
            <a:off x="556253" y="1715077"/>
            <a:ext cx="3870124" cy="2510081"/>
          </a:xfrm>
          <a:prstGeom prst="rect">
            <a:avLst/>
          </a:prstGeom>
          <a:ln w="28575">
            <a:solidFill>
              <a:schemeClr val="tx1">
                <a:lumMod val="75000"/>
              </a:schemeClr>
            </a:solidFill>
          </a:ln>
          <a:effectLst>
            <a:outerShdw blurRad="50800" dist="50800" dir="5400000" sx="1000" sy="1000" algn="ctr" rotWithShape="0">
              <a:srgbClr val="000000">
                <a:alpha val="43137"/>
              </a:srgbClr>
            </a:outerShdw>
          </a:effectLst>
        </p:spPr>
      </p:pic>
      <p:sp>
        <p:nvSpPr>
          <p:cNvPr id="9" name="文字方塊 8">
            <a:extLst>
              <a:ext uri="{FF2B5EF4-FFF2-40B4-BE49-F238E27FC236}">
                <a16:creationId xmlns:a16="http://schemas.microsoft.com/office/drawing/2014/main" id="{65FC0BC4-B57F-8BAB-7583-DAB7F4B383FE}"/>
              </a:ext>
            </a:extLst>
          </p:cNvPr>
          <p:cNvSpPr txBox="1"/>
          <p:nvPr/>
        </p:nvSpPr>
        <p:spPr>
          <a:xfrm>
            <a:off x="471661" y="1333948"/>
            <a:ext cx="3405351" cy="307777"/>
          </a:xfrm>
          <a:prstGeom prst="rect">
            <a:avLst/>
          </a:prstGeom>
          <a:noFill/>
        </p:spPr>
        <p:txBody>
          <a:bodyPr wrap="square" rtlCol="0">
            <a:spAutoFit/>
          </a:bodyPr>
          <a:lstStyle/>
          <a:p>
            <a:pPr marL="285750" indent="-285750">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sym typeface="Titillium Web"/>
              </a:rPr>
              <a:t>Training App</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13" name="矩形 12">
            <a:extLst>
              <a:ext uri="{FF2B5EF4-FFF2-40B4-BE49-F238E27FC236}">
                <a16:creationId xmlns:a16="http://schemas.microsoft.com/office/drawing/2014/main" id="{2D06FB87-FBC1-E2F0-DA29-B710074D9DAB}"/>
              </a:ext>
            </a:extLst>
          </p:cNvPr>
          <p:cNvSpPr/>
          <p:nvPr/>
        </p:nvSpPr>
        <p:spPr>
          <a:xfrm>
            <a:off x="1663700" y="2286000"/>
            <a:ext cx="1670050" cy="7937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1A82B74-BB86-0C77-8698-66DAB21AA733}"/>
              </a:ext>
            </a:extLst>
          </p:cNvPr>
          <p:cNvSpPr/>
          <p:nvPr/>
        </p:nvSpPr>
        <p:spPr>
          <a:xfrm>
            <a:off x="1980140" y="3123900"/>
            <a:ext cx="1022350" cy="10946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24" name="圖片 23">
            <a:extLst>
              <a:ext uri="{FF2B5EF4-FFF2-40B4-BE49-F238E27FC236}">
                <a16:creationId xmlns:a16="http://schemas.microsoft.com/office/drawing/2014/main" id="{8C6CC222-8DED-2283-68D4-B7F221AEA13B}"/>
              </a:ext>
            </a:extLst>
          </p:cNvPr>
          <p:cNvPicPr>
            <a:picLocks noChangeAspect="1"/>
          </p:cNvPicPr>
          <p:nvPr/>
        </p:nvPicPr>
        <p:blipFill>
          <a:blip r:embed="rId4"/>
          <a:srcRect/>
          <a:stretch/>
        </p:blipFill>
        <p:spPr>
          <a:xfrm>
            <a:off x="5412955" y="2979908"/>
            <a:ext cx="2409597" cy="1117383"/>
          </a:xfrm>
          <a:prstGeom prst="rect">
            <a:avLst/>
          </a:prstGeom>
          <a:ln w="28575">
            <a:solidFill>
              <a:schemeClr val="tx1">
                <a:lumMod val="75000"/>
              </a:schemeClr>
            </a:solidFill>
          </a:ln>
        </p:spPr>
      </p:pic>
      <p:sp>
        <p:nvSpPr>
          <p:cNvPr id="25" name="矩形 24">
            <a:extLst>
              <a:ext uri="{FF2B5EF4-FFF2-40B4-BE49-F238E27FC236}">
                <a16:creationId xmlns:a16="http://schemas.microsoft.com/office/drawing/2014/main" id="{3A4C7E28-E1D6-0E43-2D56-D8D8F3927AD2}"/>
              </a:ext>
            </a:extLst>
          </p:cNvPr>
          <p:cNvSpPr/>
          <p:nvPr/>
        </p:nvSpPr>
        <p:spPr>
          <a:xfrm>
            <a:off x="1674913" y="2051049"/>
            <a:ext cx="1670050" cy="190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6C919799-2BB1-7272-4F66-AFED63D0D442}"/>
              </a:ext>
            </a:extLst>
          </p:cNvPr>
          <p:cNvSpPr txBox="1"/>
          <p:nvPr/>
        </p:nvSpPr>
        <p:spPr>
          <a:xfrm>
            <a:off x="4502150" y="1583572"/>
            <a:ext cx="4572000" cy="700000"/>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dirty="0">
                <a:solidFill>
                  <a:srgbClr val="FFFFFF"/>
                </a:solidFill>
                <a:latin typeface="Times New Roman" panose="02020603050405020304" pitchFamily="18" charset="0"/>
                <a:cs typeface="Times New Roman" panose="02020603050405020304" pitchFamily="18" charset="0"/>
              </a:rPr>
              <a:t>Implemented a comprehensive debugging mechanism to handle various situations that may occur during training.</a:t>
            </a:r>
            <a:endParaRPr lang="zh-TW" altLang="en-US" dirty="0">
              <a:solidFill>
                <a:srgbClr val="FFFFFF"/>
              </a:solidFill>
              <a:latin typeface="Times New Roman" panose="02020603050405020304" pitchFamily="18" charset="0"/>
              <a:cs typeface="Times New Roman" panose="02020603050405020304" pitchFamily="18" charset="0"/>
            </a:endParaRPr>
          </a:p>
        </p:txBody>
      </p:sp>
      <p:pic>
        <p:nvPicPr>
          <p:cNvPr id="27" name="圖片 26">
            <a:extLst>
              <a:ext uri="{FF2B5EF4-FFF2-40B4-BE49-F238E27FC236}">
                <a16:creationId xmlns:a16="http://schemas.microsoft.com/office/drawing/2014/main" id="{37F72930-65D1-42CF-B6A2-FF1B4DA1C4BC}"/>
              </a:ext>
            </a:extLst>
          </p:cNvPr>
          <p:cNvPicPr>
            <a:picLocks noChangeAspect="1"/>
          </p:cNvPicPr>
          <p:nvPr/>
        </p:nvPicPr>
        <p:blipFill>
          <a:blip r:embed="rId5"/>
          <a:stretch>
            <a:fillRect/>
          </a:stretch>
        </p:blipFill>
        <p:spPr>
          <a:xfrm>
            <a:off x="4757634" y="2337243"/>
            <a:ext cx="1641266" cy="2324095"/>
          </a:xfrm>
          <a:prstGeom prst="rect">
            <a:avLst/>
          </a:prstGeom>
          <a:ln w="28575">
            <a:solidFill>
              <a:schemeClr val="tx1">
                <a:lumMod val="75000"/>
              </a:schemeClr>
            </a:solidFill>
          </a:ln>
        </p:spPr>
      </p:pic>
      <p:pic>
        <p:nvPicPr>
          <p:cNvPr id="8" name="圖片 7">
            <a:extLst>
              <a:ext uri="{FF2B5EF4-FFF2-40B4-BE49-F238E27FC236}">
                <a16:creationId xmlns:a16="http://schemas.microsoft.com/office/drawing/2014/main" id="{07C2F869-AB7E-AA6E-C077-864639E1FC5F}"/>
              </a:ext>
            </a:extLst>
          </p:cNvPr>
          <p:cNvPicPr>
            <a:picLocks noChangeAspect="1"/>
          </p:cNvPicPr>
          <p:nvPr/>
        </p:nvPicPr>
        <p:blipFill>
          <a:blip r:embed="rId6"/>
          <a:stretch>
            <a:fillRect/>
          </a:stretch>
        </p:blipFill>
        <p:spPr>
          <a:xfrm>
            <a:off x="5669503" y="2752815"/>
            <a:ext cx="1854802" cy="1589273"/>
          </a:xfrm>
          <a:prstGeom prst="rect">
            <a:avLst/>
          </a:prstGeom>
          <a:ln w="28575">
            <a:solidFill>
              <a:schemeClr val="tx1">
                <a:lumMod val="75000"/>
              </a:schemeClr>
            </a:solidFill>
          </a:ln>
        </p:spPr>
      </p:pic>
      <p:pic>
        <p:nvPicPr>
          <p:cNvPr id="11" name="圖片 10">
            <a:extLst>
              <a:ext uri="{FF2B5EF4-FFF2-40B4-BE49-F238E27FC236}">
                <a16:creationId xmlns:a16="http://schemas.microsoft.com/office/drawing/2014/main" id="{B7E49CF8-32BE-D080-4B44-BAB7A939F578}"/>
              </a:ext>
            </a:extLst>
          </p:cNvPr>
          <p:cNvPicPr>
            <a:picLocks noChangeAspect="1"/>
          </p:cNvPicPr>
          <p:nvPr/>
        </p:nvPicPr>
        <p:blipFill>
          <a:blip r:embed="rId7"/>
          <a:stretch>
            <a:fillRect/>
          </a:stretch>
        </p:blipFill>
        <p:spPr>
          <a:xfrm>
            <a:off x="6884733" y="2979908"/>
            <a:ext cx="2070011" cy="1405392"/>
          </a:xfrm>
          <a:prstGeom prst="rect">
            <a:avLst/>
          </a:prstGeom>
          <a:ln w="28575">
            <a:solidFill>
              <a:schemeClr val="tx1">
                <a:lumMod val="75000"/>
              </a:schemeClr>
            </a:solidFill>
          </a:ln>
        </p:spPr>
      </p:pic>
      <p:pic>
        <p:nvPicPr>
          <p:cNvPr id="15" name="圖片 14">
            <a:extLst>
              <a:ext uri="{FF2B5EF4-FFF2-40B4-BE49-F238E27FC236}">
                <a16:creationId xmlns:a16="http://schemas.microsoft.com/office/drawing/2014/main" id="{5F9E4038-6DAE-67DA-255F-39DB813E1D69}"/>
              </a:ext>
            </a:extLst>
          </p:cNvPr>
          <p:cNvPicPr>
            <a:picLocks noChangeAspect="1"/>
          </p:cNvPicPr>
          <p:nvPr/>
        </p:nvPicPr>
        <p:blipFill>
          <a:blip r:embed="rId8"/>
          <a:stretch>
            <a:fillRect/>
          </a:stretch>
        </p:blipFill>
        <p:spPr>
          <a:xfrm>
            <a:off x="5065998" y="4025985"/>
            <a:ext cx="2977385" cy="522243"/>
          </a:xfrm>
          <a:prstGeom prst="rect">
            <a:avLst/>
          </a:prstGeom>
          <a:ln w="28575">
            <a:solidFill>
              <a:schemeClr val="tx1">
                <a:lumMod val="75000"/>
              </a:schemeClr>
            </a:solidFill>
          </a:ln>
        </p:spPr>
      </p:pic>
    </p:spTree>
    <p:extLst>
      <p:ext uri="{BB962C8B-B14F-4D97-AF65-F5344CB8AC3E}">
        <p14:creationId xmlns:p14="http://schemas.microsoft.com/office/powerpoint/2010/main" val="164569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9"/>
                                          </p:stCondLst>
                                        </p:cTn>
                                        <p:tgtEl>
                                          <p:spTgt spid="2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2" presetClass="entr" presetSubtype="4"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2" presetClass="entr" presetSubtype="4"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300" fill="hold"/>
                                        <p:tgtEl>
                                          <p:spTgt spid="27"/>
                                        </p:tgtEl>
                                        <p:attrNameLst>
                                          <p:attrName>ppt_x</p:attrName>
                                        </p:attrNameLst>
                                      </p:cBhvr>
                                      <p:tavLst>
                                        <p:tav tm="0">
                                          <p:val>
                                            <p:strVal val="#ppt_x"/>
                                          </p:val>
                                        </p:tav>
                                        <p:tav tm="100000">
                                          <p:val>
                                            <p:strVal val="#ppt_x"/>
                                          </p:val>
                                        </p:tav>
                                      </p:tavLst>
                                    </p:anim>
                                    <p:anim calcmode="lin" valueType="num">
                                      <p:cBhvr additive="base">
                                        <p:cTn id="27" dur="300" fill="hold"/>
                                        <p:tgtEl>
                                          <p:spTgt spid="27"/>
                                        </p:tgtEl>
                                        <p:attrNameLst>
                                          <p:attrName>ppt_y</p:attrName>
                                        </p:attrNameLst>
                                      </p:cBhvr>
                                      <p:tavLst>
                                        <p:tav tm="0">
                                          <p:val>
                                            <p:strVal val="1+#ppt_h/2"/>
                                          </p:val>
                                        </p:tav>
                                        <p:tav tm="100000">
                                          <p:val>
                                            <p:strVal val="#ppt_y"/>
                                          </p:val>
                                        </p:tav>
                                      </p:tavLst>
                                    </p:anim>
                                  </p:childTnLst>
                                </p:cTn>
                              </p:par>
                            </p:childTnLst>
                          </p:cTn>
                        </p:par>
                        <p:par>
                          <p:cTn id="28" fill="hold">
                            <p:stCondLst>
                              <p:cond delay="300"/>
                            </p:stCondLst>
                            <p:childTnLst>
                              <p:par>
                                <p:cTn id="29" presetID="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300" fill="hold"/>
                                        <p:tgtEl>
                                          <p:spTgt spid="8"/>
                                        </p:tgtEl>
                                        <p:attrNameLst>
                                          <p:attrName>ppt_x</p:attrName>
                                        </p:attrNameLst>
                                      </p:cBhvr>
                                      <p:tavLst>
                                        <p:tav tm="0">
                                          <p:val>
                                            <p:strVal val="#ppt_x"/>
                                          </p:val>
                                        </p:tav>
                                        <p:tav tm="100000">
                                          <p:val>
                                            <p:strVal val="#ppt_x"/>
                                          </p:val>
                                        </p:tav>
                                      </p:tavLst>
                                    </p:anim>
                                    <p:anim calcmode="lin" valueType="num">
                                      <p:cBhvr additive="base">
                                        <p:cTn id="32" dur="300" fill="hold"/>
                                        <p:tgtEl>
                                          <p:spTgt spid="8"/>
                                        </p:tgtEl>
                                        <p:attrNameLst>
                                          <p:attrName>ppt_y</p:attrName>
                                        </p:attrNameLst>
                                      </p:cBhvr>
                                      <p:tavLst>
                                        <p:tav tm="0">
                                          <p:val>
                                            <p:strVal val="1+#ppt_h/2"/>
                                          </p:val>
                                        </p:tav>
                                        <p:tav tm="100000">
                                          <p:val>
                                            <p:strVal val="#ppt_y"/>
                                          </p:val>
                                        </p:tav>
                                      </p:tavLst>
                                    </p:anim>
                                  </p:childTnLst>
                                </p:cTn>
                              </p:par>
                            </p:childTnLst>
                          </p:cTn>
                        </p:par>
                        <p:par>
                          <p:cTn id="33" fill="hold">
                            <p:stCondLst>
                              <p:cond delay="600"/>
                            </p:stCondLst>
                            <p:childTnLst>
                              <p:par>
                                <p:cTn id="34" presetID="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300" fill="hold"/>
                                        <p:tgtEl>
                                          <p:spTgt spid="11"/>
                                        </p:tgtEl>
                                        <p:attrNameLst>
                                          <p:attrName>ppt_x</p:attrName>
                                        </p:attrNameLst>
                                      </p:cBhvr>
                                      <p:tavLst>
                                        <p:tav tm="0">
                                          <p:val>
                                            <p:strVal val="#ppt_x"/>
                                          </p:val>
                                        </p:tav>
                                        <p:tav tm="100000">
                                          <p:val>
                                            <p:strVal val="#ppt_x"/>
                                          </p:val>
                                        </p:tav>
                                      </p:tavLst>
                                    </p:anim>
                                    <p:anim calcmode="lin" valueType="num">
                                      <p:cBhvr additive="base">
                                        <p:cTn id="37" dur="300" fill="hold"/>
                                        <p:tgtEl>
                                          <p:spTgt spid="11"/>
                                        </p:tgtEl>
                                        <p:attrNameLst>
                                          <p:attrName>ppt_y</p:attrName>
                                        </p:attrNameLst>
                                      </p:cBhvr>
                                      <p:tavLst>
                                        <p:tav tm="0">
                                          <p:val>
                                            <p:strVal val="1+#ppt_h/2"/>
                                          </p:val>
                                        </p:tav>
                                        <p:tav tm="100000">
                                          <p:val>
                                            <p:strVal val="#ppt_y"/>
                                          </p:val>
                                        </p:tav>
                                      </p:tavLst>
                                    </p:anim>
                                  </p:childTnLst>
                                </p:cTn>
                              </p:par>
                            </p:childTnLst>
                          </p:cTn>
                        </p:par>
                        <p:par>
                          <p:cTn id="38" fill="hold">
                            <p:stCondLst>
                              <p:cond delay="900"/>
                            </p:stCondLst>
                            <p:childTnLst>
                              <p:par>
                                <p:cTn id="39" presetID="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300" fill="hold"/>
                                        <p:tgtEl>
                                          <p:spTgt spid="15"/>
                                        </p:tgtEl>
                                        <p:attrNameLst>
                                          <p:attrName>ppt_x</p:attrName>
                                        </p:attrNameLst>
                                      </p:cBhvr>
                                      <p:tavLst>
                                        <p:tav tm="0">
                                          <p:val>
                                            <p:strVal val="#ppt_x"/>
                                          </p:val>
                                        </p:tav>
                                        <p:tav tm="100000">
                                          <p:val>
                                            <p:strVal val="#ppt_x"/>
                                          </p:val>
                                        </p:tav>
                                      </p:tavLst>
                                    </p:anim>
                                    <p:anim calcmode="lin" valueType="num">
                                      <p:cBhvr additive="base">
                                        <p:cTn id="42" dur="3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9"/>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anim calcmode="lin" valueType="num">
                                      <p:cBhvr>
                                        <p:cTn id="62" dur="500" fill="hold"/>
                                        <p:tgtEl>
                                          <p:spTgt spid="18"/>
                                        </p:tgtEl>
                                        <p:attrNameLst>
                                          <p:attrName>ppt_x</p:attrName>
                                        </p:attrNameLst>
                                      </p:cBhvr>
                                      <p:tavLst>
                                        <p:tav tm="0">
                                          <p:val>
                                            <p:strVal val="#ppt_x"/>
                                          </p:val>
                                        </p:tav>
                                        <p:tav tm="100000">
                                          <p:val>
                                            <p:strVal val="#ppt_x"/>
                                          </p:val>
                                        </p:tav>
                                      </p:tavLst>
                                    </p:anim>
                                    <p:anim calcmode="lin" valueType="num">
                                      <p:cBhvr>
                                        <p:cTn id="6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P spid="4" grpId="0"/>
      <p:bldP spid="4" grpId="1"/>
      <p:bldP spid="13" grpId="0" animBg="1"/>
      <p:bldP spid="13" grpId="1" animBg="1"/>
      <p:bldP spid="14" grpId="0" animBg="1"/>
      <p:bldP spid="25" grpId="0" animBg="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8" name="文字方塊 47">
            <a:extLst>
              <a:ext uri="{FF2B5EF4-FFF2-40B4-BE49-F238E27FC236}">
                <a16:creationId xmlns:a16="http://schemas.microsoft.com/office/drawing/2014/main" id="{421B2BFA-3CC4-3990-DE3B-F1D77343C042}"/>
              </a:ext>
            </a:extLst>
          </p:cNvPr>
          <p:cNvSpPr txBox="1"/>
          <p:nvPr/>
        </p:nvSpPr>
        <p:spPr>
          <a:xfrm>
            <a:off x="4741685" y="1587296"/>
            <a:ext cx="4290413" cy="1992661"/>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dirty="0">
                <a:solidFill>
                  <a:srgbClr val="FFFFFF"/>
                </a:solidFill>
                <a:latin typeface="Times New Roman" panose="02020603050405020304" pitchFamily="18" charset="0"/>
                <a:cs typeface="Times New Roman" panose="02020603050405020304" pitchFamily="18" charset="0"/>
              </a:rPr>
              <a:t>After analyzing the investment strategy combination, the user can input the total</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fund for investment. Upon activating the MWU strategy, users can choose the fixed weight allocation for the control group. Once selected, they can press "Confirm" to display the results of the MWU strategy.</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CFC897E-9117-88BA-CD99-1568C684DF5B}"/>
              </a:ext>
            </a:extLst>
          </p:cNvPr>
          <p:cNvSpPr txBox="1"/>
          <p:nvPr/>
        </p:nvSpPr>
        <p:spPr>
          <a:xfrm>
            <a:off x="4749053" y="1558246"/>
            <a:ext cx="4236975"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dirty="0">
                <a:solidFill>
                  <a:srgbClr val="FFFFFF"/>
                </a:solidFill>
                <a:latin typeface="Times New Roman" panose="02020603050405020304" pitchFamily="18" charset="0"/>
                <a:cs typeface="Times New Roman" panose="02020603050405020304" pitchFamily="18" charset="0"/>
              </a:rPr>
              <a:t>When the user inputs a US stock symbol that has not been trained yet, is unknown, or is missing the latest model, an error message will be displayed.</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DDC52215-20BF-E048-654A-1B96F8915560}"/>
              </a:ext>
            </a:extLst>
          </p:cNvPr>
          <p:cNvSpPr txBox="1"/>
          <p:nvPr/>
        </p:nvSpPr>
        <p:spPr>
          <a:xfrm>
            <a:off x="4749053" y="1625590"/>
            <a:ext cx="4290413"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Show Models Chart</a:t>
            </a:r>
            <a:r>
              <a:rPr lang="en-US" altLang="zh-TW" dirty="0">
                <a:solidFill>
                  <a:srgbClr val="FFFFFF"/>
                </a:solidFill>
                <a:latin typeface="Times New Roman" panose="02020603050405020304" pitchFamily="18" charset="0"/>
                <a:cs typeface="Times New Roman" panose="02020603050405020304" pitchFamily="18" charset="0"/>
              </a:rPr>
              <a:t>: Display the results of each model trained separately and provide a dropdown menu for users to quickly switch between them.</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B63DABAC-8C83-70F5-F06F-D3D8B4B498E9}"/>
              </a:ext>
            </a:extLst>
          </p:cNvPr>
          <p:cNvSpPr txBox="1"/>
          <p:nvPr/>
        </p:nvSpPr>
        <p:spPr>
          <a:xfrm>
            <a:off x="4741685" y="1963327"/>
            <a:ext cx="4473775"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dirty="0">
                <a:solidFill>
                  <a:srgbClr val="FFFFFF"/>
                </a:solidFill>
                <a:latin typeface="Times New Roman" panose="02020603050405020304" pitchFamily="18" charset="0"/>
                <a:cs typeface="Times New Roman" panose="02020603050405020304" pitchFamily="18" charset="0"/>
              </a:rPr>
              <a:t>Similarly, the user inputs multiple US stock symbols and clicks on "analyze“, but the entered stocks must have been trained previously.</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id="{D7D941FE-7E26-6DFA-50BF-D246FB9DB35D}"/>
              </a:ext>
            </a:extLst>
          </p:cNvPr>
          <p:cNvSpPr txBox="1"/>
          <p:nvPr/>
        </p:nvSpPr>
        <p:spPr>
          <a:xfrm>
            <a:off x="4748970" y="1627063"/>
            <a:ext cx="4290413"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Show Summary Chart</a:t>
            </a:r>
            <a:r>
              <a:rPr lang="en-US" altLang="zh-TW" dirty="0">
                <a:solidFill>
                  <a:srgbClr val="FFFFFF"/>
                </a:solidFill>
                <a:latin typeface="Times New Roman" panose="02020603050405020304" pitchFamily="18" charset="0"/>
                <a:cs typeface="Times New Roman" panose="02020603050405020304" pitchFamily="18" charset="0"/>
              </a:rPr>
              <a:t>: Aggregate the results of all trained models to present the overall performance of a single stock.</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42" name="文字方塊 41">
            <a:extLst>
              <a:ext uri="{FF2B5EF4-FFF2-40B4-BE49-F238E27FC236}">
                <a16:creationId xmlns:a16="http://schemas.microsoft.com/office/drawing/2014/main" id="{136E98AC-2CCB-6410-5CAF-281F067BD1E3}"/>
              </a:ext>
            </a:extLst>
          </p:cNvPr>
          <p:cNvSpPr txBox="1"/>
          <p:nvPr/>
        </p:nvSpPr>
        <p:spPr>
          <a:xfrm>
            <a:off x="4748887" y="1622644"/>
            <a:ext cx="4290413"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Show Overly Chart</a:t>
            </a:r>
            <a:r>
              <a:rPr lang="en-US" altLang="zh-TW" dirty="0">
                <a:solidFill>
                  <a:srgbClr val="FFFFFF"/>
                </a:solidFill>
                <a:latin typeface="Times New Roman" panose="02020603050405020304" pitchFamily="18" charset="0"/>
                <a:cs typeface="Times New Roman" panose="02020603050405020304" pitchFamily="18" charset="0"/>
              </a:rPr>
              <a:t>: Combine the results of all US stock models and overlay the results of all stocks for comparison and observation.</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46" name="文字方塊 45">
            <a:extLst>
              <a:ext uri="{FF2B5EF4-FFF2-40B4-BE49-F238E27FC236}">
                <a16:creationId xmlns:a16="http://schemas.microsoft.com/office/drawing/2014/main" id="{E7E34E22-52B7-5AAA-9418-7775F98B44A1}"/>
              </a:ext>
            </a:extLst>
          </p:cNvPr>
          <p:cNvSpPr txBox="1"/>
          <p:nvPr/>
        </p:nvSpPr>
        <p:spPr>
          <a:xfrm>
            <a:off x="4744598" y="1969093"/>
            <a:ext cx="4290413"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Reset</a:t>
            </a:r>
            <a:r>
              <a:rPr lang="en-US" altLang="zh-TW" dirty="0">
                <a:solidFill>
                  <a:srgbClr val="FFFFFF"/>
                </a:solidFill>
                <a:latin typeface="Times New Roman" panose="02020603050405020304" pitchFamily="18" charset="0"/>
                <a:cs typeface="Times New Roman" panose="02020603050405020304" pitchFamily="18" charset="0"/>
              </a:rPr>
              <a:t>: After analysis, you need to click on "Reset" before proceeding to analyze the next strategy combination.</a:t>
            </a:r>
            <a:endParaRPr lang="zh-TW" altLang="en-US" dirty="0">
              <a:solidFill>
                <a:srgbClr val="FFFFFF"/>
              </a:solidFill>
              <a:latin typeface="Times New Roman" panose="02020603050405020304" pitchFamily="18" charset="0"/>
              <a:cs typeface="Times New Roman" panose="02020603050405020304" pitchFamily="18" charset="0"/>
            </a:endParaRPr>
          </a:p>
        </p:txBody>
      </p:sp>
      <p:pic>
        <p:nvPicPr>
          <p:cNvPr id="53" name="圖片 52">
            <a:extLst>
              <a:ext uri="{FF2B5EF4-FFF2-40B4-BE49-F238E27FC236}">
                <a16:creationId xmlns:a16="http://schemas.microsoft.com/office/drawing/2014/main" id="{5AADABAF-9A85-9F07-610A-C2AB4905932C}"/>
              </a:ext>
            </a:extLst>
          </p:cNvPr>
          <p:cNvPicPr>
            <a:picLocks noChangeAspect="1"/>
          </p:cNvPicPr>
          <p:nvPr/>
        </p:nvPicPr>
        <p:blipFill>
          <a:blip r:embed="rId3"/>
          <a:stretch>
            <a:fillRect/>
          </a:stretch>
        </p:blipFill>
        <p:spPr>
          <a:xfrm>
            <a:off x="6694683" y="3622038"/>
            <a:ext cx="2160263" cy="1297485"/>
          </a:xfrm>
          <a:prstGeom prst="rect">
            <a:avLst/>
          </a:prstGeom>
          <a:ln w="28575">
            <a:solidFill>
              <a:schemeClr val="tx1">
                <a:lumMod val="75000"/>
              </a:schemeClr>
            </a:solidFill>
          </a:ln>
        </p:spPr>
      </p:pic>
      <p:pic>
        <p:nvPicPr>
          <p:cNvPr id="6" name="圖片 5">
            <a:extLst>
              <a:ext uri="{FF2B5EF4-FFF2-40B4-BE49-F238E27FC236}">
                <a16:creationId xmlns:a16="http://schemas.microsoft.com/office/drawing/2014/main" id="{2DC0FF05-FA17-8A12-25D9-68B8B9A19C25}"/>
              </a:ext>
            </a:extLst>
          </p:cNvPr>
          <p:cNvPicPr>
            <a:picLocks noChangeAspect="1"/>
          </p:cNvPicPr>
          <p:nvPr/>
        </p:nvPicPr>
        <p:blipFill>
          <a:blip r:embed="rId4"/>
          <a:srcRect/>
          <a:stretch/>
        </p:blipFill>
        <p:spPr>
          <a:xfrm>
            <a:off x="555061" y="1704567"/>
            <a:ext cx="4115165" cy="2026407"/>
          </a:xfrm>
          <a:prstGeom prst="rect">
            <a:avLst/>
          </a:prstGeom>
          <a:ln w="28575">
            <a:solidFill>
              <a:schemeClr val="tx1">
                <a:lumMod val="75000"/>
              </a:schemeClr>
            </a:solidFill>
          </a:ln>
        </p:spPr>
      </p:pic>
      <p:sp>
        <p:nvSpPr>
          <p:cNvPr id="22" name="文字方塊 21">
            <a:extLst>
              <a:ext uri="{FF2B5EF4-FFF2-40B4-BE49-F238E27FC236}">
                <a16:creationId xmlns:a16="http://schemas.microsoft.com/office/drawing/2014/main" id="{99F5E59A-5855-1696-90A6-0A97E9647856}"/>
              </a:ext>
            </a:extLst>
          </p:cNvPr>
          <p:cNvSpPr txBox="1"/>
          <p:nvPr/>
        </p:nvSpPr>
        <p:spPr>
          <a:xfrm>
            <a:off x="4767165" y="1738386"/>
            <a:ext cx="4290413" cy="2648482"/>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Show Trained Stocks</a:t>
            </a:r>
            <a:r>
              <a:rPr lang="en-US" altLang="zh-TW" dirty="0">
                <a:solidFill>
                  <a:srgbClr val="FFFFFF"/>
                </a:solidFill>
                <a:latin typeface="Times New Roman" panose="02020603050405020304" pitchFamily="18" charset="0"/>
                <a:cs typeface="Times New Roman" panose="02020603050405020304" pitchFamily="18" charset="0"/>
              </a:rPr>
              <a:t>: The upper half will display stocks with advanced mode models, while the lower half will show stocks with easy mode models. </a:t>
            </a:r>
          </a:p>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Switch to Training App</a:t>
            </a:r>
            <a:r>
              <a:rPr lang="en-US" altLang="zh-TW" dirty="0">
                <a:solidFill>
                  <a:srgbClr val="FFFFFF"/>
                </a:solidFill>
                <a:latin typeface="Times New Roman" panose="02020603050405020304" pitchFamily="18" charset="0"/>
                <a:cs typeface="Times New Roman" panose="02020603050405020304" pitchFamily="18" charset="0"/>
              </a:rPr>
              <a:t>: We set up a button to allow users to switch between the Training App and Analysis App.</a:t>
            </a:r>
          </a:p>
          <a:p>
            <a:pPr marL="285750" indent="-285750">
              <a:lnSpc>
                <a:spcPct val="150000"/>
              </a:lnSpc>
              <a:buClr>
                <a:schemeClr val="tx1"/>
              </a:buClr>
              <a:buFont typeface="Arial" panose="020B0604020202020204" pitchFamily="34" charset="0"/>
              <a:buChar char="•"/>
            </a:pPr>
            <a:r>
              <a:rPr lang="en-US" altLang="zh-TW" u="sng" dirty="0">
                <a:solidFill>
                  <a:srgbClr val="FFFFFF"/>
                </a:solidFill>
                <a:latin typeface="Times New Roman" panose="02020603050405020304" pitchFamily="18" charset="0"/>
                <a:cs typeface="Times New Roman" panose="02020603050405020304" pitchFamily="18" charset="0"/>
              </a:rPr>
              <a:t>Exit</a:t>
            </a:r>
            <a:r>
              <a:rPr lang="en-US" altLang="zh-TW" dirty="0">
                <a:solidFill>
                  <a:srgbClr val="FFFFFF"/>
                </a:solidFill>
                <a:latin typeface="Times New Roman" panose="02020603050405020304" pitchFamily="18" charset="0"/>
                <a:cs typeface="Times New Roman" panose="02020603050405020304" pitchFamily="18" charset="0"/>
              </a:rPr>
              <a:t>: Close the Analysis App. </a:t>
            </a:r>
          </a:p>
          <a:p>
            <a:pPr marL="285750" indent="-285750">
              <a:lnSpc>
                <a:spcPct val="150000"/>
              </a:lnSpc>
              <a:buClr>
                <a:schemeClr val="tx1"/>
              </a:buClr>
              <a:buFont typeface="Arial" panose="020B0604020202020204" pitchFamily="34" charset="0"/>
              <a:buChar char="•"/>
            </a:pPr>
            <a:r>
              <a:rPr lang="zh-TW" altLang="en-US" u="sng" dirty="0">
                <a:solidFill>
                  <a:srgbClr val="FFFFFF"/>
                </a:solidFill>
                <a:latin typeface="Times New Roman" panose="02020603050405020304" pitchFamily="18" charset="0"/>
                <a:cs typeface="Times New Roman" panose="02020603050405020304" pitchFamily="18" charset="0"/>
              </a:rPr>
              <a:t>切換到中文版</a:t>
            </a:r>
            <a:r>
              <a:rPr lang="en-US" altLang="zh-TW" dirty="0">
                <a:solidFill>
                  <a:srgbClr val="FFFFFF"/>
                </a:solidFill>
                <a:latin typeface="Times New Roman" panose="02020603050405020304" pitchFamily="18" charset="0"/>
                <a:cs typeface="Times New Roman" panose="02020603050405020304" pitchFamily="18" charset="0"/>
              </a:rPr>
              <a:t>: Switch to the Chinese version page.</a:t>
            </a:r>
            <a:endParaRPr lang="zh-TW" altLang="en-US" dirty="0">
              <a:solidFill>
                <a:srgbClr val="FFFFFF"/>
              </a:solidFill>
              <a:latin typeface="Times New Roman" panose="02020603050405020304" pitchFamily="18" charset="0"/>
              <a:cs typeface="Times New Roman" panose="02020603050405020304" pitchFamily="18" charset="0"/>
            </a:endParaRPr>
          </a:p>
        </p:txBody>
      </p:sp>
      <p:pic>
        <p:nvPicPr>
          <p:cNvPr id="26" name="圖片 25">
            <a:extLst>
              <a:ext uri="{FF2B5EF4-FFF2-40B4-BE49-F238E27FC236}">
                <a16:creationId xmlns:a16="http://schemas.microsoft.com/office/drawing/2014/main" id="{9C291EC6-3FB6-7024-B290-CCEA8AE539E2}"/>
              </a:ext>
            </a:extLst>
          </p:cNvPr>
          <p:cNvPicPr>
            <a:picLocks noChangeAspect="1"/>
          </p:cNvPicPr>
          <p:nvPr/>
        </p:nvPicPr>
        <p:blipFill>
          <a:blip r:embed="rId5"/>
          <a:stretch>
            <a:fillRect/>
          </a:stretch>
        </p:blipFill>
        <p:spPr>
          <a:xfrm>
            <a:off x="5840916" y="2717770"/>
            <a:ext cx="2046009" cy="1969522"/>
          </a:xfrm>
          <a:prstGeom prst="rect">
            <a:avLst/>
          </a:prstGeom>
          <a:ln w="28575">
            <a:solidFill>
              <a:schemeClr val="tx1">
                <a:lumMod val="75000"/>
              </a:schemeClr>
            </a:solidFill>
          </a:ln>
        </p:spPr>
      </p:pic>
      <p:pic>
        <p:nvPicPr>
          <p:cNvPr id="39" name="圖片 38">
            <a:extLst>
              <a:ext uri="{FF2B5EF4-FFF2-40B4-BE49-F238E27FC236}">
                <a16:creationId xmlns:a16="http://schemas.microsoft.com/office/drawing/2014/main" id="{D5E41A86-DC3E-9811-951F-5F75B455271C}"/>
              </a:ext>
            </a:extLst>
          </p:cNvPr>
          <p:cNvPicPr>
            <a:picLocks noChangeAspect="1"/>
          </p:cNvPicPr>
          <p:nvPr/>
        </p:nvPicPr>
        <p:blipFill>
          <a:blip r:embed="rId6"/>
          <a:stretch>
            <a:fillRect/>
          </a:stretch>
        </p:blipFill>
        <p:spPr>
          <a:xfrm>
            <a:off x="5759280" y="2774597"/>
            <a:ext cx="2166113" cy="1906314"/>
          </a:xfrm>
          <a:prstGeom prst="rect">
            <a:avLst/>
          </a:prstGeom>
          <a:ln w="28575">
            <a:solidFill>
              <a:schemeClr val="tx1">
                <a:lumMod val="75000"/>
              </a:schemeClr>
            </a:solidFill>
          </a:ln>
        </p:spPr>
      </p:pic>
      <p:pic>
        <p:nvPicPr>
          <p:cNvPr id="44" name="圖片 43">
            <a:extLst>
              <a:ext uri="{FF2B5EF4-FFF2-40B4-BE49-F238E27FC236}">
                <a16:creationId xmlns:a16="http://schemas.microsoft.com/office/drawing/2014/main" id="{EC6FC18C-4A27-3B73-A60D-FA237CD59A5B}"/>
              </a:ext>
            </a:extLst>
          </p:cNvPr>
          <p:cNvPicPr>
            <a:picLocks noChangeAspect="1"/>
          </p:cNvPicPr>
          <p:nvPr/>
        </p:nvPicPr>
        <p:blipFill>
          <a:blip r:embed="rId7"/>
          <a:stretch>
            <a:fillRect/>
          </a:stretch>
        </p:blipFill>
        <p:spPr>
          <a:xfrm>
            <a:off x="5660304" y="2715846"/>
            <a:ext cx="2353350" cy="2071095"/>
          </a:xfrm>
          <a:prstGeom prst="rect">
            <a:avLst/>
          </a:prstGeom>
          <a:ln w="28575">
            <a:solidFill>
              <a:schemeClr val="tx1">
                <a:lumMod val="75000"/>
              </a:schemeClr>
            </a:solidFill>
          </a:ln>
        </p:spPr>
      </p:pic>
      <p:sp>
        <p:nvSpPr>
          <p:cNvPr id="4" name="文字方塊 3">
            <a:extLst>
              <a:ext uri="{FF2B5EF4-FFF2-40B4-BE49-F238E27FC236}">
                <a16:creationId xmlns:a16="http://schemas.microsoft.com/office/drawing/2014/main" id="{AFA82033-7E6A-3230-6145-B9373262FA88}"/>
              </a:ext>
            </a:extLst>
          </p:cNvPr>
          <p:cNvSpPr txBox="1"/>
          <p:nvPr/>
        </p:nvSpPr>
        <p:spPr>
          <a:xfrm>
            <a:off x="4749053" y="2376994"/>
            <a:ext cx="4611414" cy="1034899"/>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zh-TW" altLang="en-US" dirty="0">
                <a:solidFill>
                  <a:srgbClr val="FFFFFF"/>
                </a:solidFill>
                <a:latin typeface="Times New Roman" panose="02020603050405020304" pitchFamily="18" charset="0"/>
                <a:cs typeface="Times New Roman" panose="02020603050405020304" pitchFamily="18" charset="0"/>
              </a:rPr>
              <a:t>After entering a trained model that does not need updating, the results will appear after the analysis is completed.</a:t>
            </a:r>
          </a:p>
        </p:txBody>
      </p:sp>
      <p:pic>
        <p:nvPicPr>
          <p:cNvPr id="7" name="圖片 6">
            <a:extLst>
              <a:ext uri="{FF2B5EF4-FFF2-40B4-BE49-F238E27FC236}">
                <a16:creationId xmlns:a16="http://schemas.microsoft.com/office/drawing/2014/main" id="{9545AFE9-38FD-6FE9-27E0-9978EF4560EE}"/>
              </a:ext>
            </a:extLst>
          </p:cNvPr>
          <p:cNvPicPr>
            <a:picLocks noChangeAspect="1"/>
          </p:cNvPicPr>
          <p:nvPr/>
        </p:nvPicPr>
        <p:blipFill rotWithShape="1">
          <a:blip r:embed="rId8"/>
          <a:srcRect l="798" t="1431" r="1274" b="1567"/>
          <a:stretch/>
        </p:blipFill>
        <p:spPr>
          <a:xfrm>
            <a:off x="578556" y="1718117"/>
            <a:ext cx="4089411" cy="2760439"/>
          </a:xfrm>
          <a:prstGeom prst="rect">
            <a:avLst/>
          </a:prstGeom>
          <a:ln w="28575">
            <a:solidFill>
              <a:schemeClr val="tx1">
                <a:lumMod val="75000"/>
              </a:schemeClr>
            </a:solidFill>
          </a:ln>
        </p:spPr>
      </p:pic>
      <p:sp>
        <p:nvSpPr>
          <p:cNvPr id="2" name="標題 1">
            <a:extLst>
              <a:ext uri="{FF2B5EF4-FFF2-40B4-BE49-F238E27FC236}">
                <a16:creationId xmlns:a16="http://schemas.microsoft.com/office/drawing/2014/main" id="{18128402-DD97-A44C-EF42-ADBEB428773A}"/>
              </a:ext>
            </a:extLst>
          </p:cNvPr>
          <p:cNvSpPr>
            <a:spLocks noGrp="1"/>
          </p:cNvSpPr>
          <p:nvPr>
            <p:ph type="title"/>
          </p:nvPr>
        </p:nvSpPr>
        <p:spPr>
          <a:xfrm>
            <a:off x="278239" y="63985"/>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Graphical User Interface (GUI)</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046C99E2-ED41-BDA7-A4B4-6D526A1063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14</a:t>
            </a:fld>
            <a:endParaRPr lang="en">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65FC0BC4-B57F-8BAB-7583-DAB7F4B383FE}"/>
              </a:ext>
            </a:extLst>
          </p:cNvPr>
          <p:cNvSpPr txBox="1"/>
          <p:nvPr/>
        </p:nvSpPr>
        <p:spPr>
          <a:xfrm>
            <a:off x="461151" y="1319286"/>
            <a:ext cx="3405351" cy="307777"/>
          </a:xfrm>
          <a:prstGeom prst="rect">
            <a:avLst/>
          </a:prstGeom>
          <a:noFill/>
        </p:spPr>
        <p:txBody>
          <a:bodyPr wrap="square" rtlCol="0">
            <a:spAutoFit/>
          </a:bodyPr>
          <a:lstStyle/>
          <a:p>
            <a:pPr marL="285750" indent="-285750">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sym typeface="Titillium Web"/>
              </a:rPr>
              <a:t>Analysis App</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8" name="矩形 7">
            <a:extLst>
              <a:ext uri="{FF2B5EF4-FFF2-40B4-BE49-F238E27FC236}">
                <a16:creationId xmlns:a16="http://schemas.microsoft.com/office/drawing/2014/main" id="{C1E3EA74-49B9-FB8A-A179-CCB9C26FF882}"/>
              </a:ext>
            </a:extLst>
          </p:cNvPr>
          <p:cNvSpPr/>
          <p:nvPr/>
        </p:nvSpPr>
        <p:spPr>
          <a:xfrm>
            <a:off x="1777617" y="2019436"/>
            <a:ext cx="1670050" cy="5207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15" name="圖片 14">
            <a:extLst>
              <a:ext uri="{FF2B5EF4-FFF2-40B4-BE49-F238E27FC236}">
                <a16:creationId xmlns:a16="http://schemas.microsoft.com/office/drawing/2014/main" id="{666C5986-9C5B-9EFA-2DE4-6627954029CD}"/>
              </a:ext>
            </a:extLst>
          </p:cNvPr>
          <p:cNvPicPr>
            <a:picLocks noChangeAspect="1"/>
          </p:cNvPicPr>
          <p:nvPr/>
        </p:nvPicPr>
        <p:blipFill>
          <a:blip r:embed="rId9"/>
          <a:srcRect/>
          <a:stretch/>
        </p:blipFill>
        <p:spPr>
          <a:xfrm>
            <a:off x="5759280" y="2601965"/>
            <a:ext cx="2046009" cy="812874"/>
          </a:xfrm>
          <a:prstGeom prst="rect">
            <a:avLst/>
          </a:prstGeom>
          <a:ln w="28575">
            <a:solidFill>
              <a:schemeClr val="tx1">
                <a:lumMod val="75000"/>
              </a:schemeClr>
            </a:solidFill>
          </a:ln>
        </p:spPr>
      </p:pic>
      <p:pic>
        <p:nvPicPr>
          <p:cNvPr id="13" name="圖片 12">
            <a:extLst>
              <a:ext uri="{FF2B5EF4-FFF2-40B4-BE49-F238E27FC236}">
                <a16:creationId xmlns:a16="http://schemas.microsoft.com/office/drawing/2014/main" id="{1DEA2C08-97AA-3E38-FE29-926C2BC31A7F}"/>
              </a:ext>
            </a:extLst>
          </p:cNvPr>
          <p:cNvPicPr>
            <a:picLocks noChangeAspect="1"/>
          </p:cNvPicPr>
          <p:nvPr/>
        </p:nvPicPr>
        <p:blipFill>
          <a:blip r:embed="rId10"/>
          <a:srcRect/>
          <a:stretch/>
        </p:blipFill>
        <p:spPr>
          <a:xfrm>
            <a:off x="5005938" y="3127921"/>
            <a:ext cx="1831041" cy="986773"/>
          </a:xfrm>
          <a:prstGeom prst="rect">
            <a:avLst/>
          </a:prstGeom>
          <a:ln w="28575">
            <a:solidFill>
              <a:schemeClr val="tx1">
                <a:lumMod val="75000"/>
              </a:schemeClr>
            </a:solidFill>
          </a:ln>
        </p:spPr>
      </p:pic>
      <p:pic>
        <p:nvPicPr>
          <p:cNvPr id="12" name="圖片 11">
            <a:extLst>
              <a:ext uri="{FF2B5EF4-FFF2-40B4-BE49-F238E27FC236}">
                <a16:creationId xmlns:a16="http://schemas.microsoft.com/office/drawing/2014/main" id="{35FEC850-93D3-B296-6F50-86B4C70985B7}"/>
              </a:ext>
            </a:extLst>
          </p:cNvPr>
          <p:cNvPicPr>
            <a:picLocks noChangeAspect="1"/>
          </p:cNvPicPr>
          <p:nvPr/>
        </p:nvPicPr>
        <p:blipFill>
          <a:blip r:embed="rId11"/>
          <a:srcRect/>
          <a:stretch/>
        </p:blipFill>
        <p:spPr>
          <a:xfrm>
            <a:off x="6942451" y="3132048"/>
            <a:ext cx="2043577" cy="978520"/>
          </a:xfrm>
          <a:prstGeom prst="rect">
            <a:avLst/>
          </a:prstGeom>
          <a:ln w="28575">
            <a:solidFill>
              <a:schemeClr val="tx1">
                <a:lumMod val="75000"/>
              </a:schemeClr>
            </a:solidFill>
          </a:ln>
        </p:spPr>
      </p:pic>
      <p:sp>
        <p:nvSpPr>
          <p:cNvPr id="11" name="Google Shape;991;g2c9f63c9ecb_0_169">
            <a:extLst>
              <a:ext uri="{FF2B5EF4-FFF2-40B4-BE49-F238E27FC236}">
                <a16:creationId xmlns:a16="http://schemas.microsoft.com/office/drawing/2014/main" id="{747074D5-D51C-77F5-F767-FB137EAD75EF}"/>
              </a:ext>
            </a:extLst>
          </p:cNvPr>
          <p:cNvSpPr/>
          <p:nvPr/>
        </p:nvSpPr>
        <p:spPr>
          <a:xfrm>
            <a:off x="588040" y="3578773"/>
            <a:ext cx="4084825" cy="88623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6">
                  <a:lumMod val="60000"/>
                  <a:lumOff val="40000"/>
                </a:schemeClr>
              </a:solidFill>
              <a:latin typeface="Times New Roman" panose="02020603050405020304" pitchFamily="18" charset="0"/>
              <a:ea typeface="Titillium Web"/>
              <a:cs typeface="Times New Roman" panose="02020603050405020304" pitchFamily="18" charset="0"/>
              <a:sym typeface="Titillium Web"/>
            </a:endParaRPr>
          </a:p>
        </p:txBody>
      </p:sp>
      <p:sp>
        <p:nvSpPr>
          <p:cNvPr id="14" name="Google Shape;991;g2c9f63c9ecb_0_169">
            <a:extLst>
              <a:ext uri="{FF2B5EF4-FFF2-40B4-BE49-F238E27FC236}">
                <a16:creationId xmlns:a16="http://schemas.microsoft.com/office/drawing/2014/main" id="{2EF75BC0-3195-FC31-4A9B-BF702DAD85E3}"/>
              </a:ext>
            </a:extLst>
          </p:cNvPr>
          <p:cNvSpPr/>
          <p:nvPr/>
        </p:nvSpPr>
        <p:spPr>
          <a:xfrm>
            <a:off x="1883600" y="2052862"/>
            <a:ext cx="1458083" cy="42785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16" name="Google Shape;991;g2c9f63c9ecb_0_169">
            <a:extLst>
              <a:ext uri="{FF2B5EF4-FFF2-40B4-BE49-F238E27FC236}">
                <a16:creationId xmlns:a16="http://schemas.microsoft.com/office/drawing/2014/main" id="{836FEF9E-6F69-07C3-E4F4-9783ED1F2459}"/>
              </a:ext>
            </a:extLst>
          </p:cNvPr>
          <p:cNvSpPr/>
          <p:nvPr/>
        </p:nvSpPr>
        <p:spPr>
          <a:xfrm>
            <a:off x="1894219" y="2525010"/>
            <a:ext cx="1458083" cy="100525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23" name="Google Shape;991;g2c9f63c9ecb_0_169">
            <a:extLst>
              <a:ext uri="{FF2B5EF4-FFF2-40B4-BE49-F238E27FC236}">
                <a16:creationId xmlns:a16="http://schemas.microsoft.com/office/drawing/2014/main" id="{BE086C2E-42CB-F2AF-EDE3-05B478F43364}"/>
              </a:ext>
            </a:extLst>
          </p:cNvPr>
          <p:cNvSpPr/>
          <p:nvPr/>
        </p:nvSpPr>
        <p:spPr>
          <a:xfrm>
            <a:off x="667943" y="4221422"/>
            <a:ext cx="966952" cy="25035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pic>
        <p:nvPicPr>
          <p:cNvPr id="28" name="圖片 27">
            <a:extLst>
              <a:ext uri="{FF2B5EF4-FFF2-40B4-BE49-F238E27FC236}">
                <a16:creationId xmlns:a16="http://schemas.microsoft.com/office/drawing/2014/main" id="{1CDBFBBD-BF34-6210-A846-A6B88B23A2B1}"/>
              </a:ext>
            </a:extLst>
          </p:cNvPr>
          <p:cNvPicPr>
            <a:picLocks noChangeAspect="1"/>
          </p:cNvPicPr>
          <p:nvPr/>
        </p:nvPicPr>
        <p:blipFill>
          <a:blip r:embed="rId12"/>
          <a:stretch>
            <a:fillRect/>
          </a:stretch>
        </p:blipFill>
        <p:spPr>
          <a:xfrm>
            <a:off x="6683213" y="4646475"/>
            <a:ext cx="448146" cy="207597"/>
          </a:xfrm>
          <a:prstGeom prst="rect">
            <a:avLst/>
          </a:prstGeom>
        </p:spPr>
      </p:pic>
      <p:sp>
        <p:nvSpPr>
          <p:cNvPr id="29" name="Google Shape;991;g2c9f63c9ecb_0_169">
            <a:extLst>
              <a:ext uri="{FF2B5EF4-FFF2-40B4-BE49-F238E27FC236}">
                <a16:creationId xmlns:a16="http://schemas.microsoft.com/office/drawing/2014/main" id="{BA315D4C-8D1A-F5A4-8A93-703C21E996CA}"/>
              </a:ext>
            </a:extLst>
          </p:cNvPr>
          <p:cNvSpPr/>
          <p:nvPr/>
        </p:nvSpPr>
        <p:spPr>
          <a:xfrm>
            <a:off x="6532844" y="4539650"/>
            <a:ext cx="662152" cy="355013"/>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31" name="文字方塊 30">
            <a:extLst>
              <a:ext uri="{FF2B5EF4-FFF2-40B4-BE49-F238E27FC236}">
                <a16:creationId xmlns:a16="http://schemas.microsoft.com/office/drawing/2014/main" id="{F63A1EA7-DC7F-35CD-E8D8-6109D4081B5A}"/>
              </a:ext>
            </a:extLst>
          </p:cNvPr>
          <p:cNvSpPr txBox="1"/>
          <p:nvPr/>
        </p:nvSpPr>
        <p:spPr>
          <a:xfrm>
            <a:off x="7194996" y="4746854"/>
            <a:ext cx="1486776" cy="246221"/>
          </a:xfrm>
          <a:prstGeom prst="rect">
            <a:avLst/>
          </a:prstGeom>
          <a:noFill/>
        </p:spPr>
        <p:txBody>
          <a:bodyPr wrap="square">
            <a:spAutoFit/>
          </a:bodyPr>
          <a:lstStyle/>
          <a:p>
            <a:r>
              <a:rPr lang="zh-TW" altLang="en-US" sz="1000" dirty="0">
                <a:solidFill>
                  <a:srgbClr val="FFFFFF"/>
                </a:solidFill>
                <a:latin typeface="Times New Roman" panose="02020603050405020304" pitchFamily="18" charset="0"/>
                <a:cs typeface="Times New Roman" panose="02020603050405020304" pitchFamily="18" charset="0"/>
              </a:rPr>
              <a:t>Dropdown Menu</a:t>
            </a:r>
          </a:p>
        </p:txBody>
      </p:sp>
      <p:sp>
        <p:nvSpPr>
          <p:cNvPr id="37" name="Google Shape;991;g2c9f63c9ecb_0_169">
            <a:extLst>
              <a:ext uri="{FF2B5EF4-FFF2-40B4-BE49-F238E27FC236}">
                <a16:creationId xmlns:a16="http://schemas.microsoft.com/office/drawing/2014/main" id="{508C91DF-7E16-D5B8-5C82-E254BF2E8DCA}"/>
              </a:ext>
            </a:extLst>
          </p:cNvPr>
          <p:cNvSpPr/>
          <p:nvPr/>
        </p:nvSpPr>
        <p:spPr>
          <a:xfrm>
            <a:off x="1748819" y="4212801"/>
            <a:ext cx="966952" cy="25035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41" name="Google Shape;991;g2c9f63c9ecb_0_169">
            <a:extLst>
              <a:ext uri="{FF2B5EF4-FFF2-40B4-BE49-F238E27FC236}">
                <a16:creationId xmlns:a16="http://schemas.microsoft.com/office/drawing/2014/main" id="{36D5FC28-3CC7-03E5-6E41-8BC35E70F04C}"/>
              </a:ext>
            </a:extLst>
          </p:cNvPr>
          <p:cNvSpPr/>
          <p:nvPr/>
        </p:nvSpPr>
        <p:spPr>
          <a:xfrm>
            <a:off x="2850526" y="4221421"/>
            <a:ext cx="966952" cy="25035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45" name="Google Shape;991;g2c9f63c9ecb_0_169">
            <a:extLst>
              <a:ext uri="{FF2B5EF4-FFF2-40B4-BE49-F238E27FC236}">
                <a16:creationId xmlns:a16="http://schemas.microsoft.com/office/drawing/2014/main" id="{7490AB2F-D2CB-10BD-4971-B6C1B40EA7A9}"/>
              </a:ext>
            </a:extLst>
          </p:cNvPr>
          <p:cNvSpPr/>
          <p:nvPr/>
        </p:nvSpPr>
        <p:spPr>
          <a:xfrm>
            <a:off x="3931402" y="4214647"/>
            <a:ext cx="733301" cy="25035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sp>
        <p:nvSpPr>
          <p:cNvPr id="47" name="Google Shape;991;g2c9f63c9ecb_0_169">
            <a:extLst>
              <a:ext uri="{FF2B5EF4-FFF2-40B4-BE49-F238E27FC236}">
                <a16:creationId xmlns:a16="http://schemas.microsoft.com/office/drawing/2014/main" id="{BD291834-CAB6-504E-6393-BF62C53A5CB6}"/>
              </a:ext>
            </a:extLst>
          </p:cNvPr>
          <p:cNvSpPr/>
          <p:nvPr/>
        </p:nvSpPr>
        <p:spPr>
          <a:xfrm>
            <a:off x="1962096" y="3578773"/>
            <a:ext cx="1371906" cy="58807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Times New Roman" panose="02020603050405020304" pitchFamily="18" charset="0"/>
              <a:ea typeface="Titillium Web"/>
              <a:cs typeface="Times New Roman" panose="02020603050405020304" pitchFamily="18" charset="0"/>
              <a:sym typeface="Titillium Web"/>
            </a:endParaRPr>
          </a:p>
        </p:txBody>
      </p:sp>
      <p:pic>
        <p:nvPicPr>
          <p:cNvPr id="51" name="圖片 50">
            <a:extLst>
              <a:ext uri="{FF2B5EF4-FFF2-40B4-BE49-F238E27FC236}">
                <a16:creationId xmlns:a16="http://schemas.microsoft.com/office/drawing/2014/main" id="{5F95CCC9-F161-4A36-6539-80F86EBBFEFB}"/>
              </a:ext>
            </a:extLst>
          </p:cNvPr>
          <p:cNvPicPr>
            <a:picLocks noChangeAspect="1"/>
          </p:cNvPicPr>
          <p:nvPr/>
        </p:nvPicPr>
        <p:blipFill>
          <a:blip r:embed="rId13"/>
          <a:stretch>
            <a:fillRect/>
          </a:stretch>
        </p:blipFill>
        <p:spPr>
          <a:xfrm>
            <a:off x="5067073" y="4103042"/>
            <a:ext cx="1527879" cy="751029"/>
          </a:xfrm>
          <a:prstGeom prst="rect">
            <a:avLst/>
          </a:prstGeom>
          <a:solidFill>
            <a:schemeClr val="tx1">
              <a:lumMod val="75000"/>
            </a:schemeClr>
          </a:solidFill>
          <a:ln w="28575">
            <a:solidFill>
              <a:schemeClr val="tx1">
                <a:lumMod val="75000"/>
              </a:schemeClr>
            </a:solidFill>
          </a:ln>
        </p:spPr>
      </p:pic>
    </p:spTree>
    <p:extLst>
      <p:ext uri="{BB962C8B-B14F-4D97-AF65-F5344CB8AC3E}">
        <p14:creationId xmlns:p14="http://schemas.microsoft.com/office/powerpoint/2010/main" val="57732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42"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anim calcmode="lin" valueType="num">
                                      <p:cBhvr>
                                        <p:cTn id="10" dur="500" fill="hold"/>
                                        <p:tgtEl>
                                          <p:spTgt spid="17"/>
                                        </p:tgtEl>
                                        <p:attrNameLst>
                                          <p:attrName>ppt_x</p:attrName>
                                        </p:attrNameLst>
                                      </p:cBhvr>
                                      <p:tavLst>
                                        <p:tav tm="0">
                                          <p:val>
                                            <p:strVal val="#ppt_x"/>
                                          </p:val>
                                        </p:tav>
                                        <p:tav tm="100000">
                                          <p:val>
                                            <p:strVal val="#ppt_x"/>
                                          </p:val>
                                        </p:tav>
                                      </p:tavLst>
                                    </p:anim>
                                    <p:anim calcmode="lin" valueType="num">
                                      <p:cBhvr>
                                        <p:cTn id="11" dur="500" fill="hold"/>
                                        <p:tgtEl>
                                          <p:spTgt spid="17"/>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300"/>
                                        <p:tgtEl>
                                          <p:spTgt spid="15"/>
                                        </p:tgtEl>
                                      </p:cBhvr>
                                    </p:animEffect>
                                    <p:anim calcmode="lin" valueType="num">
                                      <p:cBhvr>
                                        <p:cTn id="16" dur="300" fill="hold"/>
                                        <p:tgtEl>
                                          <p:spTgt spid="15"/>
                                        </p:tgtEl>
                                        <p:attrNameLst>
                                          <p:attrName>ppt_x</p:attrName>
                                        </p:attrNameLst>
                                      </p:cBhvr>
                                      <p:tavLst>
                                        <p:tav tm="0">
                                          <p:val>
                                            <p:strVal val="#ppt_x"/>
                                          </p:val>
                                        </p:tav>
                                        <p:tav tm="100000">
                                          <p:val>
                                            <p:strVal val="#ppt_x"/>
                                          </p:val>
                                        </p:tav>
                                      </p:tavLst>
                                    </p:anim>
                                    <p:anim calcmode="lin" valueType="num">
                                      <p:cBhvr>
                                        <p:cTn id="17" dur="3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800"/>
                            </p:stCondLst>
                            <p:childTnLst>
                              <p:par>
                                <p:cTn id="19" presetID="42"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300"/>
                                        <p:tgtEl>
                                          <p:spTgt spid="13"/>
                                        </p:tgtEl>
                                      </p:cBhvr>
                                    </p:animEffect>
                                    <p:anim calcmode="lin" valueType="num">
                                      <p:cBhvr>
                                        <p:cTn id="22" dur="300" fill="hold"/>
                                        <p:tgtEl>
                                          <p:spTgt spid="13"/>
                                        </p:tgtEl>
                                        <p:attrNameLst>
                                          <p:attrName>ppt_x</p:attrName>
                                        </p:attrNameLst>
                                      </p:cBhvr>
                                      <p:tavLst>
                                        <p:tav tm="0">
                                          <p:val>
                                            <p:strVal val="#ppt_x"/>
                                          </p:val>
                                        </p:tav>
                                        <p:tav tm="100000">
                                          <p:val>
                                            <p:strVal val="#ppt_x"/>
                                          </p:val>
                                        </p:tav>
                                      </p:tavLst>
                                    </p:anim>
                                    <p:anim calcmode="lin" valueType="num">
                                      <p:cBhvr>
                                        <p:cTn id="23" dur="3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11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300"/>
                                        <p:tgtEl>
                                          <p:spTgt spid="12"/>
                                        </p:tgtEl>
                                      </p:cBhvr>
                                    </p:animEffect>
                                    <p:anim calcmode="lin" valueType="num">
                                      <p:cBhvr>
                                        <p:cTn id="28" dur="300" fill="hold"/>
                                        <p:tgtEl>
                                          <p:spTgt spid="12"/>
                                        </p:tgtEl>
                                        <p:attrNameLst>
                                          <p:attrName>ppt_x</p:attrName>
                                        </p:attrNameLst>
                                      </p:cBhvr>
                                      <p:tavLst>
                                        <p:tav tm="0">
                                          <p:val>
                                            <p:strVal val="#ppt_x"/>
                                          </p:val>
                                        </p:tav>
                                        <p:tav tm="100000">
                                          <p:val>
                                            <p:strVal val="#ppt_x"/>
                                          </p:val>
                                        </p:tav>
                                      </p:tavLst>
                                    </p:anim>
                                    <p:anim calcmode="lin" valueType="num">
                                      <p:cBhvr>
                                        <p:cTn id="29" dur="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9"/>
                                          </p:stCondLst>
                                        </p:cTn>
                                        <p:tgtEl>
                                          <p:spTgt spid="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2"/>
                                        </p:tgtEl>
                                        <p:attrNameLst>
                                          <p:attrName>style.visibility</p:attrName>
                                        </p:attrNameLst>
                                      </p:cBhvr>
                                      <p:to>
                                        <p:strVal val="hidden"/>
                                      </p:to>
                                    </p:set>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anim calcmode="lin" valueType="num">
                                      <p:cBhvr>
                                        <p:cTn id="53" dur="500" fill="hold"/>
                                        <p:tgtEl>
                                          <p:spTgt spid="4"/>
                                        </p:tgtEl>
                                        <p:attrNameLst>
                                          <p:attrName>ppt_x</p:attrName>
                                        </p:attrNameLst>
                                      </p:cBhvr>
                                      <p:tavLst>
                                        <p:tav tm="0">
                                          <p:val>
                                            <p:strVal val="#ppt_x"/>
                                          </p:val>
                                        </p:tav>
                                        <p:tav tm="100000">
                                          <p:val>
                                            <p:strVal val="#ppt_x"/>
                                          </p:val>
                                        </p:tav>
                                      </p:tavLst>
                                    </p:anim>
                                    <p:anim calcmode="lin" valueType="num">
                                      <p:cBhvr>
                                        <p:cTn id="5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anim calcmode="lin" valueType="num">
                                      <p:cBhvr>
                                        <p:cTn id="68" dur="500" fill="hold"/>
                                        <p:tgtEl>
                                          <p:spTgt spid="22"/>
                                        </p:tgtEl>
                                        <p:attrNameLst>
                                          <p:attrName>ppt_x</p:attrName>
                                        </p:attrNameLst>
                                      </p:cBhvr>
                                      <p:tavLst>
                                        <p:tav tm="0">
                                          <p:val>
                                            <p:strVal val="#ppt_x"/>
                                          </p:val>
                                        </p:tav>
                                        <p:tav tm="100000">
                                          <p:val>
                                            <p:strVal val="#ppt_x"/>
                                          </p:val>
                                        </p:tav>
                                      </p:tavLst>
                                    </p:anim>
                                    <p:anim calcmode="lin" valueType="num">
                                      <p:cBhvr>
                                        <p:cTn id="6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9"/>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childTnLst>
                                </p:cTn>
                              </p:par>
                              <p:par>
                                <p:cTn id="94" presetID="1" presetClass="exit" presetSubtype="0" fill="hold" grpId="1" nodeType="withEffect">
                                  <p:stCondLst>
                                    <p:cond delay="0"/>
                                  </p:stCondLst>
                                  <p:childTnLst>
                                    <p:set>
                                      <p:cBhvr>
                                        <p:cTn id="95" dur="1" fill="hold">
                                          <p:stCondLst>
                                            <p:cond delay="0"/>
                                          </p:stCondLst>
                                        </p:cTn>
                                        <p:tgtEl>
                                          <p:spTgt spid="23"/>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31"/>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29"/>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8"/>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4"/>
                                        </p:tgtEl>
                                        <p:attrNameLst>
                                          <p:attrName>style.visibility</p:attrName>
                                        </p:attrNameLst>
                                      </p:cBhvr>
                                      <p:to>
                                        <p:strVal val="hidden"/>
                                      </p:to>
                                    </p:set>
                                  </p:childTnLst>
                                </p:cTn>
                              </p:par>
                              <p:par>
                                <p:cTn id="106" presetID="1" presetClass="entr" presetSubtype="0" fill="hold" nodeType="withEffect">
                                  <p:stCondLst>
                                    <p:cond delay="0"/>
                                  </p:stCondLst>
                                  <p:childTnLst>
                                    <p:set>
                                      <p:cBhvr>
                                        <p:cTn id="107" dur="1" fill="hold">
                                          <p:stCondLst>
                                            <p:cond delay="0"/>
                                          </p:stCondLst>
                                        </p:cTn>
                                        <p:tgtEl>
                                          <p:spTgt spid="3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40"/>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39"/>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37"/>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44"/>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42"/>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4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44"/>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45"/>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46"/>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5"/>
                                        </p:tgtEl>
                                        <p:attrNameLst>
                                          <p:attrName>style.visibility</p:attrName>
                                        </p:attrNameLst>
                                      </p:cBhvr>
                                      <p:to>
                                        <p:strVal val="hidden"/>
                                      </p:to>
                                    </p:set>
                                  </p:childTnLst>
                                </p:cTn>
                              </p:par>
                              <p:par>
                                <p:cTn id="142" presetID="1"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p:bldP spid="17" grpId="1"/>
      <p:bldP spid="24" grpId="0"/>
      <p:bldP spid="24" grpId="1"/>
      <p:bldP spid="10" grpId="0"/>
      <p:bldP spid="40" grpId="0"/>
      <p:bldP spid="40" grpId="1"/>
      <p:bldP spid="42" grpId="0"/>
      <p:bldP spid="42" grpId="1"/>
      <p:bldP spid="46" grpId="0"/>
      <p:bldP spid="46" grpId="1"/>
      <p:bldP spid="22" grpId="0"/>
      <p:bldP spid="22" grpId="1"/>
      <p:bldP spid="4" grpId="0"/>
      <p:bldP spid="4" grpId="1"/>
      <p:bldP spid="8" grpId="0" animBg="1"/>
      <p:bldP spid="11" grpId="0" animBg="1"/>
      <p:bldP spid="11" grpId="1" animBg="1"/>
      <p:bldP spid="14" grpId="0" animBg="1"/>
      <p:bldP spid="14" grpId="1" animBg="1"/>
      <p:bldP spid="16" grpId="0" animBg="1"/>
      <p:bldP spid="16" grpId="1" animBg="1"/>
      <p:bldP spid="23" grpId="0" animBg="1"/>
      <p:bldP spid="23" grpId="1" animBg="1"/>
      <p:bldP spid="29" grpId="0" animBg="1"/>
      <p:bldP spid="29" grpId="1" animBg="1"/>
      <p:bldP spid="29" grpId="2" animBg="1"/>
      <p:bldP spid="31" grpId="0"/>
      <p:bldP spid="31" grpId="1"/>
      <p:bldP spid="37" grpId="0" animBg="1"/>
      <p:bldP spid="37" grpId="1" animBg="1"/>
      <p:bldP spid="41" grpId="0" animBg="1"/>
      <p:bldP spid="41" grpId="1" animBg="1"/>
      <p:bldP spid="45" grpId="0" animBg="1"/>
      <p:bldP spid="45" grpId="1"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34DC15-8666-153B-33BC-CA2E86F02CC1}"/>
              </a:ext>
            </a:extLst>
          </p:cNvPr>
          <p:cNvSpPr>
            <a:spLocks noGrp="1"/>
          </p:cNvSpPr>
          <p:nvPr>
            <p:ph type="title"/>
          </p:nvPr>
        </p:nvSpPr>
        <p:spPr>
          <a:xfrm>
            <a:off x="271965" y="47296"/>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DEMO</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1B6E68F-A1CD-CE31-E1E6-E5FE7DEB361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15</a:t>
            </a:fld>
            <a:endParaRPr lang="e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552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E8CD8-F5A1-915A-1DCA-F9B19B9584A4}"/>
              </a:ext>
            </a:extLst>
          </p:cNvPr>
          <p:cNvSpPr>
            <a:spLocks noGrp="1"/>
          </p:cNvSpPr>
          <p:nvPr>
            <p:ph type="title"/>
          </p:nvPr>
        </p:nvSpPr>
        <p:spPr>
          <a:xfrm>
            <a:off x="260935" y="40400"/>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Result Analysis</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1CD9C2A-4111-C688-61A5-8B3EC4BF5F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16</a:t>
            </a:fld>
            <a:endParaRPr lang="en"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BF087B8F-F5C4-6478-1B0D-92FE4028893B}"/>
              </a:ext>
            </a:extLst>
          </p:cNvPr>
          <p:cNvSpPr txBox="1"/>
          <p:nvPr/>
        </p:nvSpPr>
        <p:spPr>
          <a:xfrm>
            <a:off x="513537" y="906126"/>
            <a:ext cx="7686000" cy="1034899"/>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sym typeface="Titillium Web"/>
              </a:rPr>
              <a:t>Through our testing, we've found that the majority of investment portfolios with inferior strategies, after prolonged adjustments, tend to perform better using the MWU strategy compared to the control group. This confirms the </a:t>
            </a:r>
            <a:r>
              <a:rPr lang="en-US" altLang="zh-TW" dirty="0">
                <a:solidFill>
                  <a:srgbClr val="FFFFFF"/>
                </a:solidFill>
                <a:latin typeface="Times New Roman" panose="02020603050405020304" pitchFamily="18" charset="0"/>
                <a:cs typeface="Times New Roman" panose="02020603050405020304" pitchFamily="18" charset="0"/>
                <a:sym typeface="Titillium Web"/>
              </a:rPr>
              <a:t>no-</a:t>
            </a:r>
            <a:r>
              <a:rPr lang="zh-TW" altLang="en-US" dirty="0">
                <a:solidFill>
                  <a:srgbClr val="FFFFFF"/>
                </a:solidFill>
                <a:latin typeface="Times New Roman" panose="02020603050405020304" pitchFamily="18" charset="0"/>
                <a:cs typeface="Times New Roman" panose="02020603050405020304" pitchFamily="18" charset="0"/>
                <a:sym typeface="Titillium Web"/>
              </a:rPr>
              <a:t>regret characteristic demonstrated by MWU.</a:t>
            </a:r>
          </a:p>
        </p:txBody>
      </p:sp>
      <p:pic>
        <p:nvPicPr>
          <p:cNvPr id="9" name="圖片 8">
            <a:extLst>
              <a:ext uri="{FF2B5EF4-FFF2-40B4-BE49-F238E27FC236}">
                <a16:creationId xmlns:a16="http://schemas.microsoft.com/office/drawing/2014/main" id="{CB8D5738-117B-AFE4-482E-D1C111AC493D}"/>
              </a:ext>
            </a:extLst>
          </p:cNvPr>
          <p:cNvPicPr>
            <a:picLocks noChangeAspect="1"/>
          </p:cNvPicPr>
          <p:nvPr/>
        </p:nvPicPr>
        <p:blipFill>
          <a:blip r:embed="rId2"/>
          <a:srcRect/>
          <a:stretch/>
        </p:blipFill>
        <p:spPr>
          <a:xfrm>
            <a:off x="987300" y="2306593"/>
            <a:ext cx="2213098" cy="1329218"/>
          </a:xfrm>
          <a:prstGeom prst="rect">
            <a:avLst/>
          </a:prstGeom>
        </p:spPr>
      </p:pic>
      <p:pic>
        <p:nvPicPr>
          <p:cNvPr id="11" name="圖片 10">
            <a:extLst>
              <a:ext uri="{FF2B5EF4-FFF2-40B4-BE49-F238E27FC236}">
                <a16:creationId xmlns:a16="http://schemas.microsoft.com/office/drawing/2014/main" id="{C63B7091-085C-0B0B-FDBF-C8F4B345AE57}"/>
              </a:ext>
            </a:extLst>
          </p:cNvPr>
          <p:cNvPicPr>
            <a:picLocks noChangeAspect="1"/>
          </p:cNvPicPr>
          <p:nvPr/>
        </p:nvPicPr>
        <p:blipFill>
          <a:blip r:embed="rId3"/>
          <a:srcRect/>
          <a:stretch/>
        </p:blipFill>
        <p:spPr>
          <a:xfrm>
            <a:off x="3248131" y="2306593"/>
            <a:ext cx="2213098" cy="1329218"/>
          </a:xfrm>
          <a:prstGeom prst="rect">
            <a:avLst/>
          </a:prstGeom>
        </p:spPr>
      </p:pic>
      <p:pic>
        <p:nvPicPr>
          <p:cNvPr id="13" name="圖片 12">
            <a:extLst>
              <a:ext uri="{FF2B5EF4-FFF2-40B4-BE49-F238E27FC236}">
                <a16:creationId xmlns:a16="http://schemas.microsoft.com/office/drawing/2014/main" id="{4553C1FF-2CD9-ED96-40CD-0714422987C1}"/>
              </a:ext>
            </a:extLst>
          </p:cNvPr>
          <p:cNvPicPr>
            <a:picLocks noChangeAspect="1"/>
          </p:cNvPicPr>
          <p:nvPr/>
        </p:nvPicPr>
        <p:blipFill>
          <a:blip r:embed="rId4"/>
          <a:srcRect/>
          <a:stretch/>
        </p:blipFill>
        <p:spPr>
          <a:xfrm>
            <a:off x="987302" y="3680378"/>
            <a:ext cx="2213096" cy="1329218"/>
          </a:xfrm>
          <a:prstGeom prst="rect">
            <a:avLst/>
          </a:prstGeom>
        </p:spPr>
      </p:pic>
      <p:pic>
        <p:nvPicPr>
          <p:cNvPr id="15" name="圖片 14">
            <a:extLst>
              <a:ext uri="{FF2B5EF4-FFF2-40B4-BE49-F238E27FC236}">
                <a16:creationId xmlns:a16="http://schemas.microsoft.com/office/drawing/2014/main" id="{1C088B6F-7F02-FFCB-4543-3613F612061D}"/>
              </a:ext>
            </a:extLst>
          </p:cNvPr>
          <p:cNvPicPr>
            <a:picLocks noChangeAspect="1"/>
          </p:cNvPicPr>
          <p:nvPr/>
        </p:nvPicPr>
        <p:blipFill>
          <a:blip r:embed="rId5"/>
          <a:srcRect/>
          <a:stretch/>
        </p:blipFill>
        <p:spPr>
          <a:xfrm>
            <a:off x="3249988" y="3680377"/>
            <a:ext cx="2213098" cy="1329218"/>
          </a:xfrm>
          <a:prstGeom prst="rect">
            <a:avLst/>
          </a:prstGeom>
        </p:spPr>
      </p:pic>
      <p:sp>
        <p:nvSpPr>
          <p:cNvPr id="16" name="Google Shape;1169;g2c9f63c9ecb_0_42">
            <a:extLst>
              <a:ext uri="{FF2B5EF4-FFF2-40B4-BE49-F238E27FC236}">
                <a16:creationId xmlns:a16="http://schemas.microsoft.com/office/drawing/2014/main" id="{E703E0EA-7FEF-7A39-AC41-93378F8D6E88}"/>
              </a:ext>
            </a:extLst>
          </p:cNvPr>
          <p:cNvSpPr/>
          <p:nvPr/>
        </p:nvSpPr>
        <p:spPr>
          <a:xfrm>
            <a:off x="3076860" y="3042037"/>
            <a:ext cx="311935" cy="173101"/>
          </a:xfrm>
          <a:prstGeom prst="leftRightArrow">
            <a:avLst>
              <a:gd name="adj1" fmla="val 50000"/>
              <a:gd name="adj2" fmla="val 50000"/>
            </a:avLst>
          </a:prstGeom>
          <a:solidFill>
            <a:srgbClr val="DDCA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D0D0D"/>
              </a:solidFill>
              <a:latin typeface="Times New Roman" panose="02020603050405020304" pitchFamily="18" charset="0"/>
              <a:ea typeface="Titillium Web"/>
              <a:cs typeface="Times New Roman" panose="02020603050405020304" pitchFamily="18" charset="0"/>
              <a:sym typeface="Titillium Web"/>
            </a:endParaRPr>
          </a:p>
        </p:txBody>
      </p:sp>
      <p:sp>
        <p:nvSpPr>
          <p:cNvPr id="18" name="Google Shape;1169;g2c9f63c9ecb_0_42">
            <a:extLst>
              <a:ext uri="{FF2B5EF4-FFF2-40B4-BE49-F238E27FC236}">
                <a16:creationId xmlns:a16="http://schemas.microsoft.com/office/drawing/2014/main" id="{A78C8BFB-1C44-45B6-16ED-3E1133F2CCC9}"/>
              </a:ext>
            </a:extLst>
          </p:cNvPr>
          <p:cNvSpPr/>
          <p:nvPr/>
        </p:nvSpPr>
        <p:spPr>
          <a:xfrm>
            <a:off x="3075043" y="4468774"/>
            <a:ext cx="311935" cy="173101"/>
          </a:xfrm>
          <a:prstGeom prst="leftRightArrow">
            <a:avLst>
              <a:gd name="adj1" fmla="val 50000"/>
              <a:gd name="adj2" fmla="val 50000"/>
            </a:avLst>
          </a:prstGeom>
          <a:solidFill>
            <a:srgbClr val="DDCA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D0D0D"/>
              </a:solidFill>
              <a:latin typeface="Times New Roman" panose="02020603050405020304" pitchFamily="18" charset="0"/>
              <a:ea typeface="Titillium Web"/>
              <a:cs typeface="Times New Roman" panose="02020603050405020304" pitchFamily="18" charset="0"/>
              <a:sym typeface="Titillium Web"/>
            </a:endParaRPr>
          </a:p>
        </p:txBody>
      </p:sp>
      <p:sp>
        <p:nvSpPr>
          <p:cNvPr id="4" name="文字方塊 3">
            <a:extLst>
              <a:ext uri="{FF2B5EF4-FFF2-40B4-BE49-F238E27FC236}">
                <a16:creationId xmlns:a16="http://schemas.microsoft.com/office/drawing/2014/main" id="{A1007807-B179-7306-6CE9-188D8331E572}"/>
              </a:ext>
            </a:extLst>
          </p:cNvPr>
          <p:cNvSpPr txBox="1"/>
          <p:nvPr/>
        </p:nvSpPr>
        <p:spPr>
          <a:xfrm>
            <a:off x="5501450" y="2961647"/>
            <a:ext cx="2350531" cy="307777"/>
          </a:xfrm>
          <a:prstGeom prst="rect">
            <a:avLst/>
          </a:prstGeom>
          <a:noFill/>
        </p:spPr>
        <p:txBody>
          <a:bodyPr wrap="square" rtlCol="0">
            <a:spAutoFit/>
          </a:bodyPr>
          <a:lstStyle/>
          <a:p>
            <a:r>
              <a:rPr lang="en-US" altLang="zh-TW" dirty="0">
                <a:solidFill>
                  <a:srgbClr val="FFFFFF"/>
                </a:solidFill>
                <a:latin typeface="Times New Roman" panose="02020603050405020304" pitchFamily="18" charset="0"/>
                <a:cs typeface="Times New Roman" panose="02020603050405020304" pitchFamily="18" charset="0"/>
              </a:rPr>
              <a:t>AAPL, GOOG, GE</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34D3D72B-C84D-9B4E-A8C0-B3B9810130DA}"/>
              </a:ext>
            </a:extLst>
          </p:cNvPr>
          <p:cNvSpPr txBox="1"/>
          <p:nvPr/>
        </p:nvSpPr>
        <p:spPr>
          <a:xfrm>
            <a:off x="5483452" y="4314885"/>
            <a:ext cx="2350531" cy="307777"/>
          </a:xfrm>
          <a:prstGeom prst="rect">
            <a:avLst/>
          </a:prstGeom>
          <a:noFill/>
        </p:spPr>
        <p:txBody>
          <a:bodyPr wrap="square" rtlCol="0">
            <a:spAutoFit/>
          </a:bodyPr>
          <a:lstStyle/>
          <a:p>
            <a:r>
              <a:rPr lang="en-US" altLang="zh-TW" dirty="0">
                <a:solidFill>
                  <a:srgbClr val="FFFFFF"/>
                </a:solidFill>
                <a:latin typeface="Times New Roman" panose="02020603050405020304" pitchFamily="18" charset="0"/>
                <a:cs typeface="Times New Roman" panose="02020603050405020304" pitchFamily="18" charset="0"/>
              </a:rPr>
              <a:t>TSM, MCD, INTC, AMZN</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733AE6F-FFEF-785E-3356-74BC23D18D46}"/>
              </a:ext>
            </a:extLst>
          </p:cNvPr>
          <p:cNvSpPr txBox="1"/>
          <p:nvPr/>
        </p:nvSpPr>
        <p:spPr>
          <a:xfrm>
            <a:off x="3763529" y="2019580"/>
            <a:ext cx="1255161"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Control 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BB536AB-EBDD-3ED1-CBF5-43C0D0ABCCA2}"/>
              </a:ext>
            </a:extLst>
          </p:cNvPr>
          <p:cNvSpPr txBox="1"/>
          <p:nvPr/>
        </p:nvSpPr>
        <p:spPr>
          <a:xfrm>
            <a:off x="1280538" y="2019580"/>
            <a:ext cx="1626621"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Experimental</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020728-03CF-2CD2-A388-B6F16D817ABF}"/>
              </a:ext>
            </a:extLst>
          </p:cNvPr>
          <p:cNvSpPr/>
          <p:nvPr/>
        </p:nvSpPr>
        <p:spPr>
          <a:xfrm>
            <a:off x="879091" y="1956149"/>
            <a:ext cx="6832355" cy="3098014"/>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753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E8CD8-F5A1-915A-1DCA-F9B19B9584A4}"/>
              </a:ext>
            </a:extLst>
          </p:cNvPr>
          <p:cNvSpPr>
            <a:spLocks noGrp="1"/>
          </p:cNvSpPr>
          <p:nvPr>
            <p:ph type="title"/>
          </p:nvPr>
        </p:nvSpPr>
        <p:spPr>
          <a:xfrm>
            <a:off x="256198" y="35495"/>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Result Analysis</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1CD9C2A-4111-C688-61A5-8B3EC4BF5F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17</a:t>
            </a:fld>
            <a:endParaRPr lang="en"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BF087B8F-F5C4-6478-1B0D-92FE4028893B}"/>
              </a:ext>
            </a:extLst>
          </p:cNvPr>
          <p:cNvSpPr txBox="1"/>
          <p:nvPr/>
        </p:nvSpPr>
        <p:spPr>
          <a:xfrm>
            <a:off x="513537" y="906126"/>
            <a:ext cx="8190516" cy="1034899"/>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rPr>
              <a:t>MWU primarily helps us avoid risks, so when all selected strategies have similar trends, the effectiveness of MWU may not be evident. For example, when we choose AAPL + GOOG + AMD + AMZN, all with upward trends, the trends of these four strategies are very similar, as shown in the graph below.</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6" name="文字方塊 5">
            <a:extLst>
              <a:ext uri="{FF2B5EF4-FFF2-40B4-BE49-F238E27FC236}">
                <a16:creationId xmlns:a16="http://schemas.microsoft.com/office/drawing/2014/main" id="{34D3D72B-C84D-9B4E-A8C0-B3B9810130DA}"/>
              </a:ext>
            </a:extLst>
          </p:cNvPr>
          <p:cNvSpPr txBox="1"/>
          <p:nvPr/>
        </p:nvSpPr>
        <p:spPr>
          <a:xfrm>
            <a:off x="990524" y="2062853"/>
            <a:ext cx="2374814" cy="523220"/>
          </a:xfrm>
          <a:prstGeom prst="rect">
            <a:avLst/>
          </a:prstGeom>
          <a:noFill/>
        </p:spPr>
        <p:txBody>
          <a:bodyPr wrap="square" rtlCol="0">
            <a:spAutoFit/>
          </a:bodyPr>
          <a:lstStyle/>
          <a:p>
            <a:pPr>
              <a:buClr>
                <a:schemeClr val="bg1"/>
              </a:buClr>
            </a:pPr>
            <a:r>
              <a:rPr lang="en-US" altLang="zh-TW" dirty="0">
                <a:solidFill>
                  <a:srgbClr val="FFFFFF"/>
                </a:solidFill>
                <a:latin typeface="Times New Roman" panose="02020603050405020304" pitchFamily="18" charset="0"/>
                <a:cs typeface="Times New Roman" panose="02020603050405020304" pitchFamily="18" charset="0"/>
              </a:rPr>
              <a:t>AAPL, GOOG, AMD, AMZN AMZN</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733AE6F-FFEF-785E-3356-74BC23D18D46}"/>
              </a:ext>
            </a:extLst>
          </p:cNvPr>
          <p:cNvSpPr txBox="1"/>
          <p:nvPr/>
        </p:nvSpPr>
        <p:spPr>
          <a:xfrm>
            <a:off x="6554862" y="2402383"/>
            <a:ext cx="1204426"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Control 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BB536AB-EBDD-3ED1-CBF5-43C0D0ABCCA2}"/>
              </a:ext>
            </a:extLst>
          </p:cNvPr>
          <p:cNvSpPr txBox="1"/>
          <p:nvPr/>
        </p:nvSpPr>
        <p:spPr>
          <a:xfrm>
            <a:off x="3921801" y="2398957"/>
            <a:ext cx="1622064"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Experimental</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020728-03CF-2CD2-A388-B6F16D817ABF}"/>
              </a:ext>
            </a:extLst>
          </p:cNvPr>
          <p:cNvSpPr/>
          <p:nvPr/>
        </p:nvSpPr>
        <p:spPr>
          <a:xfrm>
            <a:off x="879091" y="2041414"/>
            <a:ext cx="7707484" cy="23692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DD7BDBE2-B406-3F6F-B5AC-1B29D00CB204}"/>
              </a:ext>
            </a:extLst>
          </p:cNvPr>
          <p:cNvPicPr>
            <a:picLocks noChangeAspect="1"/>
          </p:cNvPicPr>
          <p:nvPr/>
        </p:nvPicPr>
        <p:blipFill>
          <a:blip r:embed="rId3"/>
          <a:stretch>
            <a:fillRect/>
          </a:stretch>
        </p:blipFill>
        <p:spPr>
          <a:xfrm>
            <a:off x="1052529" y="2349191"/>
            <a:ext cx="2250804" cy="1980848"/>
          </a:xfrm>
          <a:prstGeom prst="rect">
            <a:avLst/>
          </a:prstGeom>
        </p:spPr>
      </p:pic>
      <p:pic>
        <p:nvPicPr>
          <p:cNvPr id="19" name="圖片 18">
            <a:extLst>
              <a:ext uri="{FF2B5EF4-FFF2-40B4-BE49-F238E27FC236}">
                <a16:creationId xmlns:a16="http://schemas.microsoft.com/office/drawing/2014/main" id="{3B40BF72-95E1-5732-1481-E11123918071}"/>
              </a:ext>
            </a:extLst>
          </p:cNvPr>
          <p:cNvPicPr>
            <a:picLocks noChangeAspect="1"/>
          </p:cNvPicPr>
          <p:nvPr/>
        </p:nvPicPr>
        <p:blipFill>
          <a:blip r:embed="rId4"/>
          <a:srcRect/>
          <a:stretch/>
        </p:blipFill>
        <p:spPr>
          <a:xfrm>
            <a:off x="3554807" y="2691683"/>
            <a:ext cx="2356052" cy="1415078"/>
          </a:xfrm>
          <a:prstGeom prst="rect">
            <a:avLst/>
          </a:prstGeom>
        </p:spPr>
      </p:pic>
      <p:pic>
        <p:nvPicPr>
          <p:cNvPr id="21" name="圖片 20">
            <a:extLst>
              <a:ext uri="{FF2B5EF4-FFF2-40B4-BE49-F238E27FC236}">
                <a16:creationId xmlns:a16="http://schemas.microsoft.com/office/drawing/2014/main" id="{C12EA09B-C824-5BFC-503A-814E2041059A}"/>
              </a:ext>
            </a:extLst>
          </p:cNvPr>
          <p:cNvPicPr>
            <a:picLocks noChangeAspect="1"/>
          </p:cNvPicPr>
          <p:nvPr/>
        </p:nvPicPr>
        <p:blipFill>
          <a:blip r:embed="rId5"/>
          <a:srcRect/>
          <a:stretch/>
        </p:blipFill>
        <p:spPr>
          <a:xfrm>
            <a:off x="5979049" y="2691682"/>
            <a:ext cx="2356052" cy="1415078"/>
          </a:xfrm>
          <a:prstGeom prst="rect">
            <a:avLst/>
          </a:prstGeom>
        </p:spPr>
      </p:pic>
      <p:sp>
        <p:nvSpPr>
          <p:cNvPr id="22" name="Google Shape;1169;g2c9f63c9ecb_0_42">
            <a:extLst>
              <a:ext uri="{FF2B5EF4-FFF2-40B4-BE49-F238E27FC236}">
                <a16:creationId xmlns:a16="http://schemas.microsoft.com/office/drawing/2014/main" id="{2ED37AC7-C487-EB2D-8E7B-B8F9C6375AF5}"/>
              </a:ext>
            </a:extLst>
          </p:cNvPr>
          <p:cNvSpPr/>
          <p:nvPr/>
        </p:nvSpPr>
        <p:spPr>
          <a:xfrm>
            <a:off x="5788987" y="3482086"/>
            <a:ext cx="311935" cy="173101"/>
          </a:xfrm>
          <a:prstGeom prst="leftRightArrow">
            <a:avLst>
              <a:gd name="adj1" fmla="val 50000"/>
              <a:gd name="adj2" fmla="val 50000"/>
            </a:avLst>
          </a:prstGeom>
          <a:solidFill>
            <a:srgbClr val="DDCA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D0D0D"/>
              </a:solidFill>
              <a:latin typeface="Times New Roman" panose="02020603050405020304" pitchFamily="18" charset="0"/>
              <a:ea typeface="Titillium Web"/>
              <a:cs typeface="Times New Roman" panose="02020603050405020304" pitchFamily="18" charset="0"/>
              <a:sym typeface="Titillium Web"/>
            </a:endParaRPr>
          </a:p>
        </p:txBody>
      </p:sp>
      <p:sp>
        <p:nvSpPr>
          <p:cNvPr id="24" name="文字方塊 23">
            <a:extLst>
              <a:ext uri="{FF2B5EF4-FFF2-40B4-BE49-F238E27FC236}">
                <a16:creationId xmlns:a16="http://schemas.microsoft.com/office/drawing/2014/main" id="{CE164714-57CC-74FD-69A2-811F9BFBDEBA}"/>
              </a:ext>
            </a:extLst>
          </p:cNvPr>
          <p:cNvSpPr txBox="1"/>
          <p:nvPr/>
        </p:nvSpPr>
        <p:spPr>
          <a:xfrm>
            <a:off x="761613" y="4518750"/>
            <a:ext cx="7824962" cy="307777"/>
          </a:xfrm>
          <a:prstGeom prst="rect">
            <a:avLst/>
          </a:prstGeom>
          <a:noFill/>
        </p:spPr>
        <p:txBody>
          <a:bodyPr wrap="square">
            <a:spAutoFit/>
          </a:bodyPr>
          <a:lstStyle/>
          <a:p>
            <a:pPr marL="285750" indent="-285750">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rPr>
              <a:t>As can be seen from the chart above, at this point, it's difficult to highlight the effectiveness of MWU.</a:t>
            </a:r>
          </a:p>
        </p:txBody>
      </p:sp>
    </p:spTree>
    <p:extLst>
      <p:ext uri="{BB962C8B-B14F-4D97-AF65-F5344CB8AC3E}">
        <p14:creationId xmlns:p14="http://schemas.microsoft.com/office/powerpoint/2010/main" val="152964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E8CD8-F5A1-915A-1DCA-F9B19B9584A4}"/>
              </a:ext>
            </a:extLst>
          </p:cNvPr>
          <p:cNvSpPr>
            <a:spLocks noGrp="1"/>
          </p:cNvSpPr>
          <p:nvPr>
            <p:ph type="title"/>
          </p:nvPr>
        </p:nvSpPr>
        <p:spPr>
          <a:xfrm>
            <a:off x="252738" y="35838"/>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Result Analysis</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1CD9C2A-4111-C688-61A5-8B3EC4BF5F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18</a:t>
            </a:fld>
            <a:endParaRPr lang="en"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BF087B8F-F5C4-6478-1B0D-92FE4028893B}"/>
              </a:ext>
            </a:extLst>
          </p:cNvPr>
          <p:cNvSpPr txBox="1"/>
          <p:nvPr/>
        </p:nvSpPr>
        <p:spPr>
          <a:xfrm>
            <a:off x="513537" y="906126"/>
            <a:ext cx="8190516" cy="1034899"/>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rPr>
              <a:t>If AAPL + GE are chosen as the investment strategy combination, since the stock trends of these two are opposite, one rising and one falling, MWU's effect can be demonstrated very effectively here by concentrating weights on specific strategies.</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6" name="文字方塊 5">
            <a:extLst>
              <a:ext uri="{FF2B5EF4-FFF2-40B4-BE49-F238E27FC236}">
                <a16:creationId xmlns:a16="http://schemas.microsoft.com/office/drawing/2014/main" id="{34D3D72B-C84D-9B4E-A8C0-B3B9810130DA}"/>
              </a:ext>
            </a:extLst>
          </p:cNvPr>
          <p:cNvSpPr txBox="1"/>
          <p:nvPr/>
        </p:nvSpPr>
        <p:spPr>
          <a:xfrm>
            <a:off x="1111803" y="2076711"/>
            <a:ext cx="2132255" cy="307777"/>
          </a:xfrm>
          <a:prstGeom prst="rect">
            <a:avLst/>
          </a:prstGeom>
          <a:noFill/>
        </p:spPr>
        <p:txBody>
          <a:bodyPr wrap="square" rtlCol="0">
            <a:spAutoFit/>
          </a:bodyPr>
          <a:lstStyle/>
          <a:p>
            <a:pPr algn="ctr">
              <a:buClr>
                <a:schemeClr val="bg1"/>
              </a:buClr>
            </a:pPr>
            <a:r>
              <a:rPr lang="en-US" altLang="zh-TW" dirty="0">
                <a:solidFill>
                  <a:srgbClr val="FFFFFF"/>
                </a:solidFill>
                <a:latin typeface="Times New Roman" panose="02020603050405020304" pitchFamily="18" charset="0"/>
                <a:cs typeface="Times New Roman" panose="02020603050405020304" pitchFamily="18" charset="0"/>
              </a:rPr>
              <a:t>AAPL, GE</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733AE6F-FFEF-785E-3356-74BC23D18D46}"/>
              </a:ext>
            </a:extLst>
          </p:cNvPr>
          <p:cNvSpPr txBox="1"/>
          <p:nvPr/>
        </p:nvSpPr>
        <p:spPr>
          <a:xfrm>
            <a:off x="6554862" y="2402383"/>
            <a:ext cx="1204426"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Control 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BB536AB-EBDD-3ED1-CBF5-43C0D0ABCCA2}"/>
              </a:ext>
            </a:extLst>
          </p:cNvPr>
          <p:cNvSpPr txBox="1"/>
          <p:nvPr/>
        </p:nvSpPr>
        <p:spPr>
          <a:xfrm>
            <a:off x="3921801" y="2398957"/>
            <a:ext cx="1622064"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Experimental</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020728-03CF-2CD2-A388-B6F16D817ABF}"/>
              </a:ext>
            </a:extLst>
          </p:cNvPr>
          <p:cNvSpPr/>
          <p:nvPr/>
        </p:nvSpPr>
        <p:spPr>
          <a:xfrm>
            <a:off x="879091" y="2041414"/>
            <a:ext cx="7707484" cy="23692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DD7BDBE2-B406-3F6F-B5AC-1B29D00CB204}"/>
              </a:ext>
            </a:extLst>
          </p:cNvPr>
          <p:cNvPicPr>
            <a:picLocks noChangeAspect="1"/>
          </p:cNvPicPr>
          <p:nvPr/>
        </p:nvPicPr>
        <p:blipFill>
          <a:blip r:embed="rId3"/>
          <a:srcRect/>
          <a:stretch/>
        </p:blipFill>
        <p:spPr>
          <a:xfrm>
            <a:off x="1052529" y="2349191"/>
            <a:ext cx="2250804" cy="1980847"/>
          </a:xfrm>
          <a:prstGeom prst="rect">
            <a:avLst/>
          </a:prstGeom>
        </p:spPr>
      </p:pic>
      <p:pic>
        <p:nvPicPr>
          <p:cNvPr id="19" name="圖片 18">
            <a:extLst>
              <a:ext uri="{FF2B5EF4-FFF2-40B4-BE49-F238E27FC236}">
                <a16:creationId xmlns:a16="http://schemas.microsoft.com/office/drawing/2014/main" id="{3B40BF72-95E1-5732-1481-E11123918071}"/>
              </a:ext>
            </a:extLst>
          </p:cNvPr>
          <p:cNvPicPr>
            <a:picLocks noChangeAspect="1"/>
          </p:cNvPicPr>
          <p:nvPr/>
        </p:nvPicPr>
        <p:blipFill>
          <a:blip r:embed="rId4"/>
          <a:srcRect/>
          <a:stretch/>
        </p:blipFill>
        <p:spPr>
          <a:xfrm>
            <a:off x="3554807" y="2691683"/>
            <a:ext cx="2356052" cy="1415078"/>
          </a:xfrm>
          <a:prstGeom prst="rect">
            <a:avLst/>
          </a:prstGeom>
        </p:spPr>
      </p:pic>
      <p:pic>
        <p:nvPicPr>
          <p:cNvPr id="21" name="圖片 20">
            <a:extLst>
              <a:ext uri="{FF2B5EF4-FFF2-40B4-BE49-F238E27FC236}">
                <a16:creationId xmlns:a16="http://schemas.microsoft.com/office/drawing/2014/main" id="{C12EA09B-C824-5BFC-503A-814E2041059A}"/>
              </a:ext>
            </a:extLst>
          </p:cNvPr>
          <p:cNvPicPr>
            <a:picLocks noChangeAspect="1"/>
          </p:cNvPicPr>
          <p:nvPr/>
        </p:nvPicPr>
        <p:blipFill>
          <a:blip r:embed="rId5"/>
          <a:srcRect/>
          <a:stretch/>
        </p:blipFill>
        <p:spPr>
          <a:xfrm>
            <a:off x="5979049" y="2691682"/>
            <a:ext cx="2356052" cy="1415078"/>
          </a:xfrm>
          <a:prstGeom prst="rect">
            <a:avLst/>
          </a:prstGeom>
        </p:spPr>
      </p:pic>
      <p:sp>
        <p:nvSpPr>
          <p:cNvPr id="22" name="Google Shape;1169;g2c9f63c9ecb_0_42">
            <a:extLst>
              <a:ext uri="{FF2B5EF4-FFF2-40B4-BE49-F238E27FC236}">
                <a16:creationId xmlns:a16="http://schemas.microsoft.com/office/drawing/2014/main" id="{2ED37AC7-C487-EB2D-8E7B-B8F9C6375AF5}"/>
              </a:ext>
            </a:extLst>
          </p:cNvPr>
          <p:cNvSpPr/>
          <p:nvPr/>
        </p:nvSpPr>
        <p:spPr>
          <a:xfrm>
            <a:off x="5788987" y="3482086"/>
            <a:ext cx="311935" cy="173101"/>
          </a:xfrm>
          <a:prstGeom prst="leftRightArrow">
            <a:avLst>
              <a:gd name="adj1" fmla="val 50000"/>
              <a:gd name="adj2" fmla="val 50000"/>
            </a:avLst>
          </a:prstGeom>
          <a:solidFill>
            <a:srgbClr val="DDCA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D0D0D"/>
              </a:solidFill>
              <a:latin typeface="Times New Roman" panose="02020603050405020304" pitchFamily="18" charset="0"/>
              <a:ea typeface="Titillium Web"/>
              <a:cs typeface="Times New Roman" panose="02020603050405020304" pitchFamily="18" charset="0"/>
              <a:sym typeface="Titillium Web"/>
            </a:endParaRPr>
          </a:p>
        </p:txBody>
      </p:sp>
      <p:sp>
        <p:nvSpPr>
          <p:cNvPr id="24" name="文字方塊 23">
            <a:extLst>
              <a:ext uri="{FF2B5EF4-FFF2-40B4-BE49-F238E27FC236}">
                <a16:creationId xmlns:a16="http://schemas.microsoft.com/office/drawing/2014/main" id="{CE164714-57CC-74FD-69A2-811F9BFBDEBA}"/>
              </a:ext>
            </a:extLst>
          </p:cNvPr>
          <p:cNvSpPr txBox="1"/>
          <p:nvPr/>
        </p:nvSpPr>
        <p:spPr>
          <a:xfrm>
            <a:off x="761613" y="4518750"/>
            <a:ext cx="7824962" cy="523220"/>
          </a:xfrm>
          <a:prstGeom prst="rect">
            <a:avLst/>
          </a:prstGeom>
          <a:noFill/>
        </p:spPr>
        <p:txBody>
          <a:bodyPr wrap="square">
            <a:spAutoFit/>
          </a:bodyPr>
          <a:lstStyle/>
          <a:p>
            <a:pPr marL="285750" indent="-285750">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rPr>
              <a:t>As evident from the chart above, MWU has played a significant role here, achieving the desired risk avoidance effect.</a:t>
            </a:r>
            <a:endParaRPr lang="zh-TW" altLang="en-US"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04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E8CD8-F5A1-915A-1DCA-F9B19B9584A4}"/>
              </a:ext>
            </a:extLst>
          </p:cNvPr>
          <p:cNvSpPr>
            <a:spLocks noGrp="1"/>
          </p:cNvSpPr>
          <p:nvPr>
            <p:ph type="title"/>
          </p:nvPr>
        </p:nvSpPr>
        <p:spPr>
          <a:xfrm>
            <a:off x="277219" y="42721"/>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Result Analysis</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1CD9C2A-4111-C688-61A5-8B3EC4BF5F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19</a:t>
            </a:fld>
            <a:endParaRPr lang="en">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BF087B8F-F5C4-6478-1B0D-92FE4028893B}"/>
              </a:ext>
            </a:extLst>
          </p:cNvPr>
          <p:cNvSpPr txBox="1"/>
          <p:nvPr/>
        </p:nvSpPr>
        <p:spPr>
          <a:xfrm>
            <a:off x="513537" y="906126"/>
            <a:ext cx="8190516" cy="1023165"/>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rPr>
              <a:t>When we select an investment strategy combination where all stocks are declining, and we choose to allocate all funds into stocks, regardless of how MWU allocates the fund proportions, we will still incur losses. However, MWU can effectively reduce the magnitude of losses compared to the control group.</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6" name="文字方塊 5">
            <a:extLst>
              <a:ext uri="{FF2B5EF4-FFF2-40B4-BE49-F238E27FC236}">
                <a16:creationId xmlns:a16="http://schemas.microsoft.com/office/drawing/2014/main" id="{34D3D72B-C84D-9B4E-A8C0-B3B9810130DA}"/>
              </a:ext>
            </a:extLst>
          </p:cNvPr>
          <p:cNvSpPr txBox="1"/>
          <p:nvPr/>
        </p:nvSpPr>
        <p:spPr>
          <a:xfrm>
            <a:off x="1111803" y="2076711"/>
            <a:ext cx="2132255" cy="307777"/>
          </a:xfrm>
          <a:prstGeom prst="rect">
            <a:avLst/>
          </a:prstGeom>
          <a:noFill/>
        </p:spPr>
        <p:txBody>
          <a:bodyPr wrap="square" rtlCol="0">
            <a:spAutoFit/>
          </a:bodyPr>
          <a:lstStyle/>
          <a:p>
            <a:pPr algn="ctr">
              <a:buClr>
                <a:schemeClr val="bg1"/>
              </a:buClr>
            </a:pPr>
            <a:r>
              <a:rPr lang="en-US" altLang="zh-TW" dirty="0">
                <a:solidFill>
                  <a:srgbClr val="FFFFFF"/>
                </a:solidFill>
                <a:latin typeface="Times New Roman" panose="02020603050405020304" pitchFamily="18" charset="0"/>
                <a:cs typeface="Times New Roman" panose="02020603050405020304" pitchFamily="18" charset="0"/>
              </a:rPr>
              <a:t>GE, APA</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A733AE6F-FFEF-785E-3356-74BC23D18D46}"/>
              </a:ext>
            </a:extLst>
          </p:cNvPr>
          <p:cNvSpPr txBox="1"/>
          <p:nvPr/>
        </p:nvSpPr>
        <p:spPr>
          <a:xfrm>
            <a:off x="6554862" y="2402383"/>
            <a:ext cx="1204426"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Control 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ABB536AB-EBDD-3ED1-CBF5-43C0D0ABCCA2}"/>
              </a:ext>
            </a:extLst>
          </p:cNvPr>
          <p:cNvSpPr txBox="1"/>
          <p:nvPr/>
        </p:nvSpPr>
        <p:spPr>
          <a:xfrm>
            <a:off x="3921801" y="2398957"/>
            <a:ext cx="1622064"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Experimental</a:t>
            </a:r>
            <a:r>
              <a:rPr lang="zh-TW" altLang="en-US" dirty="0">
                <a:solidFill>
                  <a:srgbClr val="FFFFFF"/>
                </a:solidFill>
                <a:latin typeface="Times New Roman" panose="02020603050405020304" pitchFamily="18" charset="0"/>
                <a:cs typeface="Times New Roman" panose="02020603050405020304" pitchFamily="18" charset="0"/>
              </a:rPr>
              <a:t> </a:t>
            </a:r>
            <a:r>
              <a:rPr lang="en-US" altLang="zh-TW" dirty="0">
                <a:solidFill>
                  <a:srgbClr val="FFFFFF"/>
                </a:solidFill>
                <a:latin typeface="Times New Roman" panose="02020603050405020304" pitchFamily="18" charset="0"/>
                <a:cs typeface="Times New Roman" panose="02020603050405020304" pitchFamily="18" charset="0"/>
              </a:rPr>
              <a:t>group</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FD020728-03CF-2CD2-A388-B6F16D817ABF}"/>
              </a:ext>
            </a:extLst>
          </p:cNvPr>
          <p:cNvSpPr/>
          <p:nvPr/>
        </p:nvSpPr>
        <p:spPr>
          <a:xfrm>
            <a:off x="879091" y="2041414"/>
            <a:ext cx="7707484" cy="23692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DD7BDBE2-B406-3F6F-B5AC-1B29D00CB204}"/>
              </a:ext>
            </a:extLst>
          </p:cNvPr>
          <p:cNvPicPr>
            <a:picLocks noChangeAspect="1"/>
          </p:cNvPicPr>
          <p:nvPr/>
        </p:nvPicPr>
        <p:blipFill>
          <a:blip r:embed="rId3"/>
          <a:srcRect/>
          <a:stretch/>
        </p:blipFill>
        <p:spPr>
          <a:xfrm>
            <a:off x="1052529" y="2349191"/>
            <a:ext cx="2250804" cy="1980847"/>
          </a:xfrm>
          <a:prstGeom prst="rect">
            <a:avLst/>
          </a:prstGeom>
        </p:spPr>
      </p:pic>
      <p:pic>
        <p:nvPicPr>
          <p:cNvPr id="19" name="圖片 18">
            <a:extLst>
              <a:ext uri="{FF2B5EF4-FFF2-40B4-BE49-F238E27FC236}">
                <a16:creationId xmlns:a16="http://schemas.microsoft.com/office/drawing/2014/main" id="{3B40BF72-95E1-5732-1481-E11123918071}"/>
              </a:ext>
            </a:extLst>
          </p:cNvPr>
          <p:cNvPicPr>
            <a:picLocks noChangeAspect="1"/>
          </p:cNvPicPr>
          <p:nvPr/>
        </p:nvPicPr>
        <p:blipFill>
          <a:blip r:embed="rId4"/>
          <a:srcRect/>
          <a:stretch/>
        </p:blipFill>
        <p:spPr>
          <a:xfrm>
            <a:off x="3554807" y="2691683"/>
            <a:ext cx="2356052" cy="1415078"/>
          </a:xfrm>
          <a:prstGeom prst="rect">
            <a:avLst/>
          </a:prstGeom>
        </p:spPr>
      </p:pic>
      <p:pic>
        <p:nvPicPr>
          <p:cNvPr id="21" name="圖片 20">
            <a:extLst>
              <a:ext uri="{FF2B5EF4-FFF2-40B4-BE49-F238E27FC236}">
                <a16:creationId xmlns:a16="http://schemas.microsoft.com/office/drawing/2014/main" id="{C12EA09B-C824-5BFC-503A-814E2041059A}"/>
              </a:ext>
            </a:extLst>
          </p:cNvPr>
          <p:cNvPicPr>
            <a:picLocks noChangeAspect="1"/>
          </p:cNvPicPr>
          <p:nvPr/>
        </p:nvPicPr>
        <p:blipFill>
          <a:blip r:embed="rId5"/>
          <a:srcRect/>
          <a:stretch/>
        </p:blipFill>
        <p:spPr>
          <a:xfrm>
            <a:off x="5979049" y="2691682"/>
            <a:ext cx="2356052" cy="1415078"/>
          </a:xfrm>
          <a:prstGeom prst="rect">
            <a:avLst/>
          </a:prstGeom>
        </p:spPr>
      </p:pic>
      <p:sp>
        <p:nvSpPr>
          <p:cNvPr id="22" name="Google Shape;1169;g2c9f63c9ecb_0_42">
            <a:extLst>
              <a:ext uri="{FF2B5EF4-FFF2-40B4-BE49-F238E27FC236}">
                <a16:creationId xmlns:a16="http://schemas.microsoft.com/office/drawing/2014/main" id="{2ED37AC7-C487-EB2D-8E7B-B8F9C6375AF5}"/>
              </a:ext>
            </a:extLst>
          </p:cNvPr>
          <p:cNvSpPr/>
          <p:nvPr/>
        </p:nvSpPr>
        <p:spPr>
          <a:xfrm>
            <a:off x="5788987" y="3482086"/>
            <a:ext cx="311935" cy="173101"/>
          </a:xfrm>
          <a:prstGeom prst="leftRightArrow">
            <a:avLst>
              <a:gd name="adj1" fmla="val 50000"/>
              <a:gd name="adj2" fmla="val 50000"/>
            </a:avLst>
          </a:prstGeom>
          <a:solidFill>
            <a:srgbClr val="DDCA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D0D0D"/>
              </a:solidFill>
              <a:latin typeface="Times New Roman" panose="02020603050405020304" pitchFamily="18" charset="0"/>
              <a:ea typeface="Titillium Web"/>
              <a:cs typeface="Times New Roman" panose="02020603050405020304" pitchFamily="18" charset="0"/>
              <a:sym typeface="Titillium Web"/>
            </a:endParaRPr>
          </a:p>
        </p:txBody>
      </p:sp>
      <p:sp>
        <p:nvSpPr>
          <p:cNvPr id="24" name="文字方塊 23">
            <a:extLst>
              <a:ext uri="{FF2B5EF4-FFF2-40B4-BE49-F238E27FC236}">
                <a16:creationId xmlns:a16="http://schemas.microsoft.com/office/drawing/2014/main" id="{CE164714-57CC-74FD-69A2-811F9BFBDEBA}"/>
              </a:ext>
            </a:extLst>
          </p:cNvPr>
          <p:cNvSpPr txBox="1"/>
          <p:nvPr/>
        </p:nvSpPr>
        <p:spPr>
          <a:xfrm>
            <a:off x="771922" y="4432465"/>
            <a:ext cx="8093353" cy="711733"/>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en-US" altLang="zh-TW" dirty="0">
                <a:solidFill>
                  <a:srgbClr val="FFFFFF"/>
                </a:solidFill>
                <a:latin typeface="Times New Roman" panose="02020603050405020304" pitchFamily="18" charset="0"/>
                <a:cs typeface="Times New Roman" panose="02020603050405020304" pitchFamily="18" charset="0"/>
              </a:rPr>
              <a:t>Since the selected strategies have similar trends, the effectiveness of MWU may not be pronounced. However, as mentioned earlier, MWU can still help us incur relatively fewer losses.</a:t>
            </a:r>
            <a:endParaRPr lang="zh-TW" altLang="en-US"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913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4" y="22534"/>
            <a:ext cx="7686000" cy="716400"/>
          </a:xfrm>
        </p:spPr>
        <p:txBody>
          <a:bodyPr/>
          <a:lstStyle/>
          <a:p>
            <a:r>
              <a:rPr lang="en-US" altLang="zh-TW" sz="2800" b="1" dirty="0">
                <a:solidFill>
                  <a:schemeClr val="tx1"/>
                </a:solidFill>
                <a:latin typeface="Times New Roman" panose="02020603050405020304" pitchFamily="18" charset="0"/>
                <a:cs typeface="Times New Roman" panose="02020603050405020304" pitchFamily="18" charset="0"/>
              </a:rPr>
              <a:t>Motivation</a:t>
            </a:r>
            <a:endParaRPr lang="zh-TW" altLang="en-US" sz="2800" b="1" dirty="0">
              <a:solidFill>
                <a:schemeClr val="tx1"/>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solidFill>
                  <a:schemeClr val="tx1"/>
                </a:solidFill>
                <a:latin typeface="Times New Roman" panose="02020603050405020304" pitchFamily="18" charset="0"/>
                <a:cs typeface="Times New Roman" panose="02020603050405020304" pitchFamily="18" charset="0"/>
              </a:rPr>
              <a:t>2</a:t>
            </a:fld>
            <a:endParaRPr lang="en" dirty="0">
              <a:solidFill>
                <a:schemeClr val="tx1"/>
              </a:solidFill>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EA13B56-DAE8-857B-5FF1-7FD8F892CBA2}"/>
              </a:ext>
            </a:extLst>
          </p:cNvPr>
          <p:cNvSpPr txBox="1"/>
          <p:nvPr/>
        </p:nvSpPr>
        <p:spPr>
          <a:xfrm>
            <a:off x="538817" y="1253821"/>
            <a:ext cx="6679324" cy="711733"/>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chemeClr val="tx1"/>
                </a:solidFill>
                <a:latin typeface="Times New Roman" panose="02020603050405020304" pitchFamily="18" charset="0"/>
                <a:cs typeface="Times New Roman" panose="02020603050405020304" pitchFamily="18" charset="0"/>
                <a:sym typeface="Titillium Web"/>
              </a:rPr>
              <a:t>The recommended investment portfolio to reduce the risk of blindly following trends.</a:t>
            </a:r>
          </a:p>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chemeClr val="tx1"/>
                </a:solidFill>
                <a:latin typeface="Times New Roman" panose="02020603050405020304" pitchFamily="18" charset="0"/>
                <a:cs typeface="Times New Roman" panose="02020603050405020304" pitchFamily="18" charset="0"/>
                <a:sym typeface="Titillium Web"/>
              </a:rPr>
              <a:t>Risk control allows investors to invest stably over the long term.</a:t>
            </a:r>
          </a:p>
        </p:txBody>
      </p:sp>
      <p:pic>
        <p:nvPicPr>
          <p:cNvPr id="6" name="圖片 5">
            <a:extLst>
              <a:ext uri="{FF2B5EF4-FFF2-40B4-BE49-F238E27FC236}">
                <a16:creationId xmlns:a16="http://schemas.microsoft.com/office/drawing/2014/main" id="{BC452949-A12F-3C63-6124-AB1A1B0049E1}"/>
              </a:ext>
            </a:extLst>
          </p:cNvPr>
          <p:cNvPicPr>
            <a:picLocks noChangeAspect="1"/>
          </p:cNvPicPr>
          <p:nvPr/>
        </p:nvPicPr>
        <p:blipFill>
          <a:blip r:embed="rId3"/>
          <a:stretch>
            <a:fillRect/>
          </a:stretch>
        </p:blipFill>
        <p:spPr>
          <a:xfrm>
            <a:off x="993834" y="2879527"/>
            <a:ext cx="3240303" cy="1767438"/>
          </a:xfrm>
          <a:prstGeom prst="rect">
            <a:avLst/>
          </a:prstGeom>
        </p:spPr>
      </p:pic>
      <p:sp>
        <p:nvSpPr>
          <p:cNvPr id="8" name="文字方塊 7">
            <a:extLst>
              <a:ext uri="{FF2B5EF4-FFF2-40B4-BE49-F238E27FC236}">
                <a16:creationId xmlns:a16="http://schemas.microsoft.com/office/drawing/2014/main" id="{23298309-A7F4-2E50-8973-D2139186FB1B}"/>
              </a:ext>
            </a:extLst>
          </p:cNvPr>
          <p:cNvSpPr txBox="1"/>
          <p:nvPr/>
        </p:nvSpPr>
        <p:spPr>
          <a:xfrm>
            <a:off x="915008" y="2563210"/>
            <a:ext cx="2767174"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altLang="zh-TW" dirty="0">
                <a:solidFill>
                  <a:schemeClr val="tx1"/>
                </a:solidFill>
                <a:latin typeface="Times New Roman" panose="02020603050405020304" pitchFamily="18" charset="0"/>
                <a:cs typeface="Times New Roman" panose="02020603050405020304" pitchFamily="18" charset="0"/>
              </a:rPr>
              <a:t>2000 D</a:t>
            </a:r>
            <a:r>
              <a:rPr lang="zh-TW" altLang="en-US" dirty="0">
                <a:solidFill>
                  <a:schemeClr val="tx1"/>
                </a:solidFill>
                <a:latin typeface="Times New Roman" panose="02020603050405020304" pitchFamily="18" charset="0"/>
                <a:cs typeface="Times New Roman" panose="02020603050405020304" pitchFamily="18" charset="0"/>
              </a:rPr>
              <a:t>ot-com bubble</a:t>
            </a:r>
          </a:p>
        </p:txBody>
      </p:sp>
      <p:pic>
        <p:nvPicPr>
          <p:cNvPr id="9" name="圖片 8">
            <a:extLst>
              <a:ext uri="{FF2B5EF4-FFF2-40B4-BE49-F238E27FC236}">
                <a16:creationId xmlns:a16="http://schemas.microsoft.com/office/drawing/2014/main" id="{AA5D9459-4AB6-9F06-A481-90694C1FE32B}"/>
              </a:ext>
            </a:extLst>
          </p:cNvPr>
          <p:cNvPicPr>
            <a:picLocks noChangeAspect="1"/>
          </p:cNvPicPr>
          <p:nvPr/>
        </p:nvPicPr>
        <p:blipFill>
          <a:blip r:embed="rId4"/>
          <a:stretch>
            <a:fillRect/>
          </a:stretch>
        </p:blipFill>
        <p:spPr>
          <a:xfrm>
            <a:off x="4685920" y="2870987"/>
            <a:ext cx="2627154" cy="1767438"/>
          </a:xfrm>
          <a:prstGeom prst="rect">
            <a:avLst/>
          </a:prstGeom>
          <a:effectLst>
            <a:glow>
              <a:schemeClr val="accent1"/>
            </a:glow>
          </a:effectLst>
        </p:spPr>
      </p:pic>
      <p:sp>
        <p:nvSpPr>
          <p:cNvPr id="10" name="文字方塊 9">
            <a:extLst>
              <a:ext uri="{FF2B5EF4-FFF2-40B4-BE49-F238E27FC236}">
                <a16:creationId xmlns:a16="http://schemas.microsoft.com/office/drawing/2014/main" id="{74D74EAD-7B35-2324-2A60-A8ED72A269EB}"/>
              </a:ext>
            </a:extLst>
          </p:cNvPr>
          <p:cNvSpPr txBox="1"/>
          <p:nvPr/>
        </p:nvSpPr>
        <p:spPr>
          <a:xfrm>
            <a:off x="4615910" y="2563209"/>
            <a:ext cx="2767174"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altLang="zh-TW" dirty="0">
                <a:solidFill>
                  <a:schemeClr val="tx1"/>
                </a:solidFill>
                <a:latin typeface="Times New Roman" panose="02020603050405020304" pitchFamily="18" charset="0"/>
                <a:cs typeface="Times New Roman" panose="02020603050405020304" pitchFamily="18" charset="0"/>
              </a:rPr>
              <a:t>2008 Financial crisis</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3AFAC9BD-4669-F2BE-7010-7E4A40204099}"/>
              </a:ext>
            </a:extLst>
          </p:cNvPr>
          <p:cNvSpPr/>
          <p:nvPr/>
        </p:nvSpPr>
        <p:spPr>
          <a:xfrm>
            <a:off x="839134" y="2480441"/>
            <a:ext cx="6852745" cy="2328042"/>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695307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E8CD8-F5A1-915A-1DCA-F9B19B9584A4}"/>
              </a:ext>
            </a:extLst>
          </p:cNvPr>
          <p:cNvSpPr>
            <a:spLocks noGrp="1"/>
          </p:cNvSpPr>
          <p:nvPr>
            <p:ph type="title"/>
          </p:nvPr>
        </p:nvSpPr>
        <p:spPr>
          <a:xfrm>
            <a:off x="271964" y="36786"/>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Conclusion</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1CD9C2A-4111-C688-61A5-8B3EC4BF5F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20</a:t>
            </a:fld>
            <a:endParaRPr lang="en">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B9C75D4-84FB-594B-CF1E-1CE55769388C}"/>
              </a:ext>
            </a:extLst>
          </p:cNvPr>
          <p:cNvSpPr txBox="1"/>
          <p:nvPr/>
        </p:nvSpPr>
        <p:spPr>
          <a:xfrm>
            <a:off x="537662" y="1012807"/>
            <a:ext cx="7499130" cy="2569934"/>
          </a:xfrm>
          <a:prstGeom prst="rect">
            <a:avLst/>
          </a:prstGeom>
          <a:noFill/>
        </p:spPr>
        <p:txBody>
          <a:bodyPr wrap="square">
            <a:spAutoFit/>
          </a:bodyPr>
          <a:lstStyle/>
          <a:p>
            <a:pPr marL="342900" indent="-342900">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sym typeface="Titillium Web"/>
              </a:rPr>
              <a:t>The results obtained from training an LSTM model may deviate from the actual situation, but they often exhibit similar trends. This is why we integrate LSTM results into the MWU strategy design, which helps optimize strategy selection and improve investment efficiency.</a:t>
            </a:r>
          </a:p>
          <a:p>
            <a:pPr marL="342900" indent="-342900">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sym typeface="Titillium Web"/>
              </a:rPr>
              <a:t>After comparing, it's evident that in the vast majority of investment portfolios, the results of the MWU strategy outperform those of the control group, especially after prolonged periods of adjustment, demonstrating the effectiveness of MWU.</a:t>
            </a:r>
          </a:p>
          <a:p>
            <a:pPr marL="342900" indent="-342900">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sym typeface="Titillium Web"/>
              </a:rPr>
              <a:t>Our future plan</a:t>
            </a:r>
          </a:p>
          <a:p>
            <a:r>
              <a:rPr lang="en-US" altLang="zh-TW" dirty="0">
                <a:solidFill>
                  <a:srgbClr val="FFFFFF"/>
                </a:solidFill>
                <a:latin typeface="Times New Roman" panose="02020603050405020304" pitchFamily="18" charset="0"/>
                <a:cs typeface="Times New Roman" panose="02020603050405020304" pitchFamily="18" charset="0"/>
                <a:sym typeface="Titillium Web"/>
              </a:rPr>
              <a:t>	</a:t>
            </a:r>
            <a:endParaRPr lang="zh-TW" altLang="en-US" dirty="0">
              <a:solidFill>
                <a:srgbClr val="FFFFFF"/>
              </a:solidFill>
              <a:latin typeface="Times New Roman" panose="02020603050405020304" pitchFamily="18" charset="0"/>
              <a:cs typeface="Times New Roman" panose="02020603050405020304" pitchFamily="18" charset="0"/>
              <a:sym typeface="Titillium Web"/>
            </a:endParaRPr>
          </a:p>
        </p:txBody>
      </p:sp>
      <p:sp>
        <p:nvSpPr>
          <p:cNvPr id="7" name="文字方塊 6">
            <a:extLst>
              <a:ext uri="{FF2B5EF4-FFF2-40B4-BE49-F238E27FC236}">
                <a16:creationId xmlns:a16="http://schemas.microsoft.com/office/drawing/2014/main" id="{8683EE38-0C42-09FB-2B1D-E7C879154379}"/>
              </a:ext>
            </a:extLst>
          </p:cNvPr>
          <p:cNvSpPr txBox="1"/>
          <p:nvPr/>
        </p:nvSpPr>
        <p:spPr>
          <a:xfrm>
            <a:off x="980090" y="3277616"/>
            <a:ext cx="7183820" cy="1034899"/>
          </a:xfrm>
          <a:prstGeom prst="rect">
            <a:avLst/>
          </a:prstGeom>
          <a:noFill/>
        </p:spPr>
        <p:txBody>
          <a:bodyPr wrap="square">
            <a:spAutoFit/>
          </a:bodyPr>
          <a:lstStyle/>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rPr>
              <a:t>Considering scenarios where not all funds are invested: short selling, day trading, etc.</a:t>
            </a:r>
          </a:p>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rPr>
              <a:t>Dynamically adjusting strategies based on user choice and current conditions.</a:t>
            </a:r>
          </a:p>
          <a:p>
            <a:pPr marL="285750" indent="-285750">
              <a:lnSpc>
                <a:spcPct val="150000"/>
              </a:lnSpc>
              <a:buClr>
                <a:schemeClr val="accent3">
                  <a:lumMod val="40000"/>
                  <a:lumOff val="60000"/>
                </a:schemeClr>
              </a:buClr>
              <a:buFont typeface="Wingdings" panose="05000000000000000000" pitchFamily="2" charset="2"/>
              <a:buChar char="Ø"/>
            </a:pPr>
            <a:r>
              <a:rPr lang="zh-TW" altLang="en-US" dirty="0">
                <a:solidFill>
                  <a:srgbClr val="FFFFFF"/>
                </a:solidFill>
                <a:latin typeface="Times New Roman" panose="02020603050405020304" pitchFamily="18" charset="0"/>
                <a:cs typeface="Times New Roman" panose="02020603050405020304" pitchFamily="18" charset="0"/>
              </a:rPr>
              <a:t>Implementing real investments and analyzing their effectiveness.</a:t>
            </a:r>
          </a:p>
        </p:txBody>
      </p:sp>
    </p:spTree>
    <p:extLst>
      <p:ext uri="{BB962C8B-B14F-4D97-AF65-F5344CB8AC3E}">
        <p14:creationId xmlns:p14="http://schemas.microsoft.com/office/powerpoint/2010/main" val="391837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50000" t="50000" r="50000" b="50000"/>
          </a:path>
          <a:tileRect/>
        </a:gradFill>
        <a:effectLst/>
      </p:bgPr>
    </p:bg>
    <p:spTree>
      <p:nvGrpSpPr>
        <p:cNvPr id="1" name="Shape 1323"/>
        <p:cNvGrpSpPr/>
        <p:nvPr/>
      </p:nvGrpSpPr>
      <p:grpSpPr>
        <a:xfrm>
          <a:off x="0" y="0"/>
          <a:ext cx="0" cy="0"/>
          <a:chOff x="0" y="0"/>
          <a:chExt cx="0" cy="0"/>
        </a:xfrm>
      </p:grpSpPr>
      <p:sp>
        <p:nvSpPr>
          <p:cNvPr id="1324" name="Google Shape;1324;g26e1d3417a1_2_5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latin typeface="Times New Roman" panose="02020603050405020304" pitchFamily="18" charset="0"/>
                <a:cs typeface="Times New Roman" panose="02020603050405020304" pitchFamily="18" charset="0"/>
              </a:rPr>
              <a:t>21</a:t>
            </a:fld>
            <a:endParaRPr dirty="0">
              <a:latin typeface="Times New Roman" panose="02020603050405020304" pitchFamily="18" charset="0"/>
              <a:cs typeface="Times New Roman" panose="02020603050405020304" pitchFamily="18" charset="0"/>
            </a:endParaRPr>
          </a:p>
        </p:txBody>
      </p:sp>
      <p:sp>
        <p:nvSpPr>
          <p:cNvPr id="1325" name="Google Shape;1325;g26e1d3417a1_2_56"/>
          <p:cNvSpPr txBox="1"/>
          <p:nvPr/>
        </p:nvSpPr>
        <p:spPr>
          <a:xfrm>
            <a:off x="1654924" y="1320481"/>
            <a:ext cx="6437396" cy="1651200"/>
          </a:xfrm>
          <a:prstGeom prst="rect">
            <a:avLst/>
          </a:prstGeom>
          <a:noFill/>
          <a:ln>
            <a:noFill/>
          </a:ln>
        </p:spPr>
        <p:txBody>
          <a:bodyPr spcFirstLastPara="1" wrap="square" lIns="91425" tIns="91425" rIns="91425" bIns="91425" anchor="t" anchorCtr="0">
            <a:noAutofit/>
          </a:bodyPr>
          <a:lstStyle/>
          <a:p>
            <a:pPr lvl="0"/>
            <a:r>
              <a:rPr lang="en-US" altLang="zh-TW" sz="7200" b="1" dirty="0">
                <a:solidFill>
                  <a:srgbClr val="FFFFFF"/>
                </a:solidFill>
                <a:latin typeface="Times New Roman" panose="02020603050405020304" pitchFamily="18" charset="0"/>
                <a:ea typeface="Titillium Web ExtraLight"/>
                <a:cs typeface="Times New Roman" panose="02020603050405020304" pitchFamily="18" charset="0"/>
                <a:sym typeface="Titillium Web ExtraLight"/>
              </a:rPr>
              <a:t>Thank you for your patience.</a:t>
            </a:r>
            <a:br>
              <a:rPr lang="en-US" altLang="zh-TW" sz="7200" b="1" dirty="0">
                <a:solidFill>
                  <a:srgbClr val="FFFFFF"/>
                </a:solidFill>
                <a:latin typeface="Times New Roman" panose="02020603050405020304" pitchFamily="18" charset="0"/>
                <a:ea typeface="Titillium Web ExtraLight"/>
                <a:cs typeface="Times New Roman" panose="02020603050405020304" pitchFamily="18" charset="0"/>
                <a:sym typeface="Titillium Web ExtraLight"/>
              </a:rPr>
            </a:br>
            <a:endParaRPr sz="7200" b="1" dirty="0">
              <a:solidFill>
                <a:srgbClr val="FFFFFF"/>
              </a:solidFill>
              <a:latin typeface="Times New Roman" panose="02020603050405020304" pitchFamily="18" charset="0"/>
              <a:ea typeface="Titillium Web ExtraLight"/>
              <a:cs typeface="Times New Roman" panose="02020603050405020304" pitchFamily="18" charset="0"/>
              <a:sym typeface="DFKai-SB"/>
            </a:endParaRPr>
          </a:p>
        </p:txBody>
      </p:sp>
    </p:spTree>
    <p:extLst>
      <p:ext uri="{BB962C8B-B14F-4D97-AF65-F5344CB8AC3E}">
        <p14:creationId xmlns:p14="http://schemas.microsoft.com/office/powerpoint/2010/main" val="8969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25"/>
                                        </p:tgtEl>
                                        <p:attrNameLst>
                                          <p:attrName>ppt_x</p:attrName>
                                          <p:attrName>ppt_y</p:attrName>
                                        </p:attrNameLst>
                                      </p:cBhvr>
                                    </p:animMotion>
                                    <p:animRot by="1500000">
                                      <p:cBhvr>
                                        <p:cTn id="7" dur="125" fill="hold">
                                          <p:stCondLst>
                                            <p:cond delay="0"/>
                                          </p:stCondLst>
                                        </p:cTn>
                                        <p:tgtEl>
                                          <p:spTgt spid="1325"/>
                                        </p:tgtEl>
                                        <p:attrNameLst>
                                          <p:attrName>r</p:attrName>
                                        </p:attrNameLst>
                                      </p:cBhvr>
                                    </p:animRot>
                                    <p:animRot by="-1500000">
                                      <p:cBhvr>
                                        <p:cTn id="8" dur="125" fill="hold">
                                          <p:stCondLst>
                                            <p:cond delay="125"/>
                                          </p:stCondLst>
                                        </p:cTn>
                                        <p:tgtEl>
                                          <p:spTgt spid="1325"/>
                                        </p:tgtEl>
                                        <p:attrNameLst>
                                          <p:attrName>r</p:attrName>
                                        </p:attrNameLst>
                                      </p:cBhvr>
                                    </p:animRot>
                                    <p:animRot by="-1500000">
                                      <p:cBhvr>
                                        <p:cTn id="9" dur="125" fill="hold">
                                          <p:stCondLst>
                                            <p:cond delay="250"/>
                                          </p:stCondLst>
                                        </p:cTn>
                                        <p:tgtEl>
                                          <p:spTgt spid="1325"/>
                                        </p:tgtEl>
                                        <p:attrNameLst>
                                          <p:attrName>r</p:attrName>
                                        </p:attrNameLst>
                                      </p:cBhvr>
                                    </p:animRot>
                                    <p:animRot by="1500000">
                                      <p:cBhvr>
                                        <p:cTn id="10" dur="125" fill="hold">
                                          <p:stCondLst>
                                            <p:cond delay="375"/>
                                          </p:stCondLst>
                                        </p:cTn>
                                        <p:tgtEl>
                                          <p:spTgt spid="13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50000" t="50000" r="50000" b="50000"/>
          </a:path>
          <a:tileRect/>
        </a:gradFill>
        <a:effectLst/>
      </p:bgPr>
    </p:bg>
    <p:spTree>
      <p:nvGrpSpPr>
        <p:cNvPr id="1" name="Shape 1323"/>
        <p:cNvGrpSpPr/>
        <p:nvPr/>
      </p:nvGrpSpPr>
      <p:grpSpPr>
        <a:xfrm>
          <a:off x="0" y="0"/>
          <a:ext cx="0" cy="0"/>
          <a:chOff x="0" y="0"/>
          <a:chExt cx="0" cy="0"/>
        </a:xfrm>
      </p:grpSpPr>
      <p:sp>
        <p:nvSpPr>
          <p:cNvPr id="6" name="矩形: 圓角 5">
            <a:extLst>
              <a:ext uri="{FF2B5EF4-FFF2-40B4-BE49-F238E27FC236}">
                <a16:creationId xmlns:a16="http://schemas.microsoft.com/office/drawing/2014/main" id="{09851EDD-1A13-5CBF-36E9-0F4BCF72681E}"/>
              </a:ext>
            </a:extLst>
          </p:cNvPr>
          <p:cNvSpPr/>
          <p:nvPr/>
        </p:nvSpPr>
        <p:spPr>
          <a:xfrm>
            <a:off x="718802" y="3713653"/>
            <a:ext cx="724237" cy="727273"/>
          </a:xfrm>
          <a:prstGeom prst="roundRect">
            <a:avLst/>
          </a:prstGeom>
          <a:ln>
            <a:solidFill>
              <a:srgbClr val="FFFFFF"/>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F9998DA1-9BDE-0652-7C9B-5ED0110B73B5}"/>
              </a:ext>
            </a:extLst>
          </p:cNvPr>
          <p:cNvSpPr/>
          <p:nvPr/>
        </p:nvSpPr>
        <p:spPr>
          <a:xfrm>
            <a:off x="718801" y="1294854"/>
            <a:ext cx="724237" cy="727273"/>
          </a:xfrm>
          <a:prstGeom prst="roundRect">
            <a:avLst/>
          </a:prstGeom>
          <a:ln>
            <a:solidFill>
              <a:srgbClr val="FFFFFF"/>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A03ACAEE-7C11-0C4E-EA98-28237F6AF7AE}"/>
              </a:ext>
            </a:extLst>
          </p:cNvPr>
          <p:cNvSpPr/>
          <p:nvPr/>
        </p:nvSpPr>
        <p:spPr>
          <a:xfrm>
            <a:off x="718801" y="2440939"/>
            <a:ext cx="724237" cy="727273"/>
          </a:xfrm>
          <a:prstGeom prst="roundRect">
            <a:avLst/>
          </a:prstGeom>
          <a:ln>
            <a:solidFill>
              <a:srgbClr val="FFFFFF"/>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324" name="Google Shape;1324;g26e1d3417a1_2_5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latin typeface="Times New Roman" panose="02020603050405020304" pitchFamily="18" charset="0"/>
                <a:cs typeface="Times New Roman" panose="02020603050405020304" pitchFamily="18" charset="0"/>
              </a:rPr>
              <a:t>22</a:t>
            </a:fld>
            <a:endParaRPr dirty="0">
              <a:latin typeface="Times New Roman" panose="02020603050405020304" pitchFamily="18" charset="0"/>
              <a:cs typeface="Times New Roman" panose="02020603050405020304" pitchFamily="18" charset="0"/>
            </a:endParaRPr>
          </a:p>
        </p:txBody>
      </p:sp>
      <p:sp>
        <p:nvSpPr>
          <p:cNvPr id="1325" name="Google Shape;1325;g26e1d3417a1_2_56"/>
          <p:cNvSpPr txBox="1"/>
          <p:nvPr/>
        </p:nvSpPr>
        <p:spPr>
          <a:xfrm>
            <a:off x="1353302" y="782449"/>
            <a:ext cx="6437396" cy="4500456"/>
          </a:xfrm>
          <a:prstGeom prst="rect">
            <a:avLst/>
          </a:prstGeom>
          <a:noFill/>
          <a:ln>
            <a:noFill/>
          </a:ln>
        </p:spPr>
        <p:txBody>
          <a:bodyPr spcFirstLastPara="1" wrap="square" lIns="91425" tIns="91425" rIns="91425" bIns="91425" anchor="t" anchorCtr="0">
            <a:noAutofit/>
          </a:bodyPr>
          <a:lstStyle/>
          <a:p>
            <a:pPr lvl="0" algn="ctr">
              <a:lnSpc>
                <a:spcPct val="150000"/>
              </a:lnSpc>
            </a:pPr>
            <a:r>
              <a:rPr lang="en-US" b="1" dirty="0">
                <a:solidFill>
                  <a:srgbClr val="FFFFFF"/>
                </a:solidFill>
                <a:latin typeface="Times New Roman" panose="02020603050405020304" pitchFamily="18" charset="0"/>
                <a:ea typeface="Titillium Web ExtraLight"/>
                <a:cs typeface="Times New Roman" panose="02020603050405020304" pitchFamily="18" charset="0"/>
                <a:sym typeface="DFKai-SB"/>
              </a:rPr>
              <a:t>-Supervising Teacher-</a:t>
            </a:r>
          </a:p>
          <a:p>
            <a:pPr lvl="0" algn="ctr">
              <a:lnSpc>
                <a:spcPct val="150000"/>
              </a:lnSpc>
            </a:pPr>
            <a:r>
              <a:rPr lang="en-US" dirty="0" err="1">
                <a:solidFill>
                  <a:srgbClr val="FFFFFF"/>
                </a:solidFill>
                <a:latin typeface="Times New Roman" panose="02020603050405020304" pitchFamily="18" charset="0"/>
                <a:ea typeface="Titillium Web ExtraLight"/>
                <a:cs typeface="Times New Roman" panose="02020603050405020304" pitchFamily="18" charset="0"/>
                <a:sym typeface="DFKai-SB"/>
              </a:rPr>
              <a:t>Chih-Chieh</a:t>
            </a:r>
            <a:r>
              <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rPr>
              <a:t> Hung</a:t>
            </a:r>
          </a:p>
          <a:p>
            <a:pPr lvl="2" algn="ctr">
              <a:lnSpc>
                <a:spcPct val="150000"/>
              </a:lnSpc>
            </a:pP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Associate Professor, </a:t>
            </a:r>
          </a:p>
          <a:p>
            <a:pPr lvl="2" algn="ctr">
              <a:lnSpc>
                <a:spcPct val="150000"/>
              </a:lnSpc>
            </a:pP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Department of Management Information Systems, National Chung </a:t>
            </a:r>
            <a:r>
              <a:rPr lang="en-US" sz="1200" dirty="0" err="1">
                <a:solidFill>
                  <a:srgbClr val="FFFFFF"/>
                </a:solidFill>
                <a:latin typeface="Times New Roman" panose="02020603050405020304" pitchFamily="18" charset="0"/>
                <a:ea typeface="Titillium Web ExtraLight"/>
                <a:cs typeface="Times New Roman" panose="02020603050405020304" pitchFamily="18" charset="0"/>
                <a:sym typeface="DFKai-SB"/>
              </a:rPr>
              <a:t>Hsing</a:t>
            </a: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 University</a:t>
            </a:r>
          </a:p>
          <a:p>
            <a:pPr lvl="2" algn="ctr">
              <a:lnSpc>
                <a:spcPct val="150000"/>
              </a:lnSpc>
            </a:pPr>
            <a:endPar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endParaRPr>
          </a:p>
          <a:p>
            <a:pPr lvl="0" algn="ctr">
              <a:lnSpc>
                <a:spcPct val="150000"/>
              </a:lnSpc>
            </a:pPr>
            <a:r>
              <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rPr>
              <a:t>Chuang-</a:t>
            </a:r>
            <a:r>
              <a:rPr lang="en-US" dirty="0" err="1">
                <a:solidFill>
                  <a:srgbClr val="FFFFFF"/>
                </a:solidFill>
                <a:latin typeface="Times New Roman" panose="02020603050405020304" pitchFamily="18" charset="0"/>
                <a:ea typeface="Titillium Web ExtraLight"/>
                <a:cs typeface="Times New Roman" panose="02020603050405020304" pitchFamily="18" charset="0"/>
                <a:sym typeface="DFKai-SB"/>
              </a:rPr>
              <a:t>Chieh</a:t>
            </a:r>
            <a:r>
              <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rPr>
              <a:t> Lin</a:t>
            </a:r>
          </a:p>
          <a:p>
            <a:pPr lvl="0" algn="ctr">
              <a:lnSpc>
                <a:spcPct val="150000"/>
              </a:lnSpc>
            </a:pP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Assistant Professor, </a:t>
            </a:r>
          </a:p>
          <a:p>
            <a:pPr lvl="0" algn="ctr">
              <a:lnSpc>
                <a:spcPct val="150000"/>
              </a:lnSpc>
            </a:pP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Department of Computer Science and Information Engineering, </a:t>
            </a:r>
            <a:r>
              <a:rPr lang="en-US" sz="1200" dirty="0" err="1">
                <a:solidFill>
                  <a:srgbClr val="FFFFFF"/>
                </a:solidFill>
                <a:latin typeface="Times New Roman" panose="02020603050405020304" pitchFamily="18" charset="0"/>
                <a:ea typeface="Titillium Web ExtraLight"/>
                <a:cs typeface="Times New Roman" panose="02020603050405020304" pitchFamily="18" charset="0"/>
                <a:sym typeface="DFKai-SB"/>
              </a:rPr>
              <a:t>Tamkang</a:t>
            </a:r>
            <a:r>
              <a:rPr lang="en-US"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 University</a:t>
            </a:r>
          </a:p>
          <a:p>
            <a:pPr lvl="0" algn="ctr">
              <a:lnSpc>
                <a:spcPct val="150000"/>
              </a:lnSpc>
            </a:pPr>
            <a:endPar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endParaRPr>
          </a:p>
          <a:p>
            <a:pPr lvl="0" algn="ctr">
              <a:lnSpc>
                <a:spcPct val="150000"/>
              </a:lnSpc>
            </a:pPr>
            <a:r>
              <a:rPr lang="en-US" b="1" dirty="0">
                <a:solidFill>
                  <a:srgbClr val="FFFFFF"/>
                </a:solidFill>
                <a:latin typeface="Times New Roman" panose="02020603050405020304" pitchFamily="18" charset="0"/>
                <a:ea typeface="Titillium Web ExtraLight"/>
                <a:cs typeface="Times New Roman" panose="02020603050405020304" pitchFamily="18" charset="0"/>
                <a:sym typeface="DFKai-SB"/>
              </a:rPr>
              <a:t>-Team Members-</a:t>
            </a:r>
          </a:p>
          <a:p>
            <a:pPr lvl="0" algn="ctr">
              <a:lnSpc>
                <a:spcPct val="150000"/>
              </a:lnSpc>
            </a:pPr>
            <a:r>
              <a:rPr lang="en-US" dirty="0" err="1">
                <a:solidFill>
                  <a:srgbClr val="FFFFFF"/>
                </a:solidFill>
                <a:latin typeface="Times New Roman" panose="02020603050405020304" pitchFamily="18" charset="0"/>
                <a:ea typeface="Titillium Web ExtraLight"/>
                <a:cs typeface="Times New Roman" panose="02020603050405020304" pitchFamily="18" charset="0"/>
                <a:sym typeface="DFKai-SB"/>
              </a:rPr>
              <a:t>Shuo</a:t>
            </a:r>
            <a:r>
              <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rPr>
              <a:t>-Ting Hung, Pin-Hua Wei, Yu-Chuan Huang, Nan-Tien Chen, Han-Siang Lan</a:t>
            </a:r>
          </a:p>
          <a:p>
            <a:pPr lvl="0" algn="ctr">
              <a:lnSpc>
                <a:spcPct val="150000"/>
              </a:lnSpc>
            </a:pPr>
            <a:r>
              <a:rPr lang="en-US" altLang="zh-TW"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Department of Computer Science and Information Engineering, </a:t>
            </a:r>
            <a:r>
              <a:rPr lang="en-US" altLang="zh-TW" sz="1200" dirty="0" err="1">
                <a:solidFill>
                  <a:srgbClr val="FFFFFF"/>
                </a:solidFill>
                <a:latin typeface="Times New Roman" panose="02020603050405020304" pitchFamily="18" charset="0"/>
                <a:ea typeface="Titillium Web ExtraLight"/>
                <a:cs typeface="Times New Roman" panose="02020603050405020304" pitchFamily="18" charset="0"/>
                <a:sym typeface="DFKai-SB"/>
              </a:rPr>
              <a:t>Tamkang</a:t>
            </a:r>
            <a:r>
              <a:rPr lang="en-US" altLang="zh-TW" sz="1200" dirty="0">
                <a:solidFill>
                  <a:srgbClr val="FFFFFF"/>
                </a:solidFill>
                <a:latin typeface="Times New Roman" panose="02020603050405020304" pitchFamily="18" charset="0"/>
                <a:ea typeface="Titillium Web ExtraLight"/>
                <a:cs typeface="Times New Roman" panose="02020603050405020304" pitchFamily="18" charset="0"/>
                <a:sym typeface="DFKai-SB"/>
              </a:rPr>
              <a:t> University</a:t>
            </a:r>
          </a:p>
          <a:p>
            <a:pPr lvl="0" algn="ctr">
              <a:lnSpc>
                <a:spcPct val="150000"/>
              </a:lnSpc>
            </a:pPr>
            <a:endParaRPr lang="en-US" dirty="0">
              <a:solidFill>
                <a:srgbClr val="FFFFFF"/>
              </a:solidFill>
              <a:latin typeface="Times New Roman" panose="02020603050405020304" pitchFamily="18" charset="0"/>
              <a:ea typeface="Titillium Web ExtraLight"/>
              <a:cs typeface="Times New Roman" panose="02020603050405020304" pitchFamily="18" charset="0"/>
              <a:sym typeface="DFKai-SB"/>
            </a:endParaRPr>
          </a:p>
        </p:txBody>
      </p:sp>
      <p:pic>
        <p:nvPicPr>
          <p:cNvPr id="1026" name="Picture 2" descr="淡江大學學校財團法人淡江大學Tamkung University - 亞太永續博覽會">
            <a:extLst>
              <a:ext uri="{FF2B5EF4-FFF2-40B4-BE49-F238E27FC236}">
                <a16:creationId xmlns:a16="http://schemas.microsoft.com/office/drawing/2014/main" id="{70850194-6446-374F-CA66-393704CD0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6" y="2305403"/>
            <a:ext cx="998345" cy="998345"/>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AB127B08-F887-FA1E-3561-9232208DA0BB}"/>
              </a:ext>
            </a:extLst>
          </p:cNvPr>
          <p:cNvPicPr>
            <a:picLocks noChangeAspect="1"/>
          </p:cNvPicPr>
          <p:nvPr/>
        </p:nvPicPr>
        <p:blipFill>
          <a:blip r:embed="rId4"/>
          <a:stretch>
            <a:fillRect/>
          </a:stretch>
        </p:blipFill>
        <p:spPr>
          <a:xfrm>
            <a:off x="718801" y="1396199"/>
            <a:ext cx="724237" cy="625928"/>
          </a:xfrm>
          <a:prstGeom prst="rect">
            <a:avLst/>
          </a:prstGeom>
        </p:spPr>
      </p:pic>
      <p:pic>
        <p:nvPicPr>
          <p:cNvPr id="4" name="Picture 2" descr="淡江大學學校財團法人淡江大學Tamkung University - 亞太永續博覽會">
            <a:extLst>
              <a:ext uri="{FF2B5EF4-FFF2-40B4-BE49-F238E27FC236}">
                <a16:creationId xmlns:a16="http://schemas.microsoft.com/office/drawing/2014/main" id="{20E19387-D066-B55D-C961-5B8B61CAB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6" y="3578116"/>
            <a:ext cx="998345" cy="99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8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3</a:t>
            </a:fld>
            <a:endParaRPr lang="e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6A7ABD3-3BED-5C2B-A45C-366CB1CBFD9F}"/>
              </a:ext>
            </a:extLst>
          </p:cNvPr>
          <p:cNvSpPr/>
          <p:nvPr/>
        </p:nvSpPr>
        <p:spPr>
          <a:xfrm>
            <a:off x="898634" y="1066800"/>
            <a:ext cx="7341476" cy="37627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742E9DE3-C560-40D4-0F73-0734DB51F8E4}"/>
              </a:ext>
            </a:extLst>
          </p:cNvPr>
          <p:cNvPicPr>
            <a:picLocks noChangeAspect="1"/>
          </p:cNvPicPr>
          <p:nvPr/>
        </p:nvPicPr>
        <p:blipFill>
          <a:blip r:embed="rId2"/>
          <a:srcRect/>
          <a:stretch/>
        </p:blipFill>
        <p:spPr>
          <a:xfrm>
            <a:off x="920473" y="1389868"/>
            <a:ext cx="7297797" cy="3116566"/>
          </a:xfrm>
          <a:prstGeom prst="rect">
            <a:avLst/>
          </a:prstGeom>
          <a:ln w="28575">
            <a:noFill/>
          </a:ln>
        </p:spPr>
      </p:pic>
    </p:spTree>
    <p:extLst>
      <p:ext uri="{BB962C8B-B14F-4D97-AF65-F5344CB8AC3E}">
        <p14:creationId xmlns:p14="http://schemas.microsoft.com/office/powerpoint/2010/main" val="145529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Part One 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4</a:t>
            </a:fld>
            <a:endParaRPr lang="e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6A7ABD3-3BED-5C2B-A45C-366CB1CBFD9F}"/>
              </a:ext>
            </a:extLst>
          </p:cNvPr>
          <p:cNvSpPr/>
          <p:nvPr/>
        </p:nvSpPr>
        <p:spPr>
          <a:xfrm>
            <a:off x="898634" y="1066800"/>
            <a:ext cx="7341476" cy="37627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AE65004A-E55D-EA51-68B0-6C55B731DEFD}"/>
              </a:ext>
            </a:extLst>
          </p:cNvPr>
          <p:cNvPicPr>
            <a:picLocks noChangeAspect="1"/>
          </p:cNvPicPr>
          <p:nvPr/>
        </p:nvPicPr>
        <p:blipFill>
          <a:blip r:embed="rId2"/>
          <a:stretch>
            <a:fillRect/>
          </a:stretch>
        </p:blipFill>
        <p:spPr>
          <a:xfrm>
            <a:off x="2023250" y="1437740"/>
            <a:ext cx="5092243" cy="3020822"/>
          </a:xfrm>
          <a:prstGeom prst="rect">
            <a:avLst/>
          </a:prstGeom>
        </p:spPr>
      </p:pic>
    </p:spTree>
    <p:extLst>
      <p:ext uri="{BB962C8B-B14F-4D97-AF65-F5344CB8AC3E}">
        <p14:creationId xmlns:p14="http://schemas.microsoft.com/office/powerpoint/2010/main" val="324259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Part Two 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5</a:t>
            </a:fld>
            <a:endParaRPr lang="e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6A7ABD3-3BED-5C2B-A45C-366CB1CBFD9F}"/>
              </a:ext>
            </a:extLst>
          </p:cNvPr>
          <p:cNvSpPr/>
          <p:nvPr/>
        </p:nvSpPr>
        <p:spPr>
          <a:xfrm>
            <a:off x="898634" y="1066800"/>
            <a:ext cx="7341476" cy="37627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06867705-C28F-DA4A-93C0-05CFC09984D6}"/>
              </a:ext>
            </a:extLst>
          </p:cNvPr>
          <p:cNvPicPr>
            <a:picLocks noChangeAspect="1"/>
          </p:cNvPicPr>
          <p:nvPr/>
        </p:nvPicPr>
        <p:blipFill>
          <a:blip r:embed="rId2"/>
          <a:stretch>
            <a:fillRect/>
          </a:stretch>
        </p:blipFill>
        <p:spPr>
          <a:xfrm>
            <a:off x="2433487" y="1676497"/>
            <a:ext cx="4271769" cy="2543308"/>
          </a:xfrm>
          <a:prstGeom prst="rect">
            <a:avLst/>
          </a:prstGeom>
        </p:spPr>
      </p:pic>
    </p:spTree>
    <p:extLst>
      <p:ext uri="{BB962C8B-B14F-4D97-AF65-F5344CB8AC3E}">
        <p14:creationId xmlns:p14="http://schemas.microsoft.com/office/powerpoint/2010/main" val="249087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Part Three 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6</a:t>
            </a:fld>
            <a:endParaRPr lang="e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6A7ABD3-3BED-5C2B-A45C-366CB1CBFD9F}"/>
              </a:ext>
            </a:extLst>
          </p:cNvPr>
          <p:cNvSpPr/>
          <p:nvPr/>
        </p:nvSpPr>
        <p:spPr>
          <a:xfrm>
            <a:off x="898634" y="1066800"/>
            <a:ext cx="7341476" cy="37627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4FD2A3F9-1F4A-8983-715C-E652082ECA47}"/>
              </a:ext>
            </a:extLst>
          </p:cNvPr>
          <p:cNvPicPr>
            <a:picLocks noChangeAspect="1"/>
          </p:cNvPicPr>
          <p:nvPr/>
        </p:nvPicPr>
        <p:blipFill>
          <a:blip r:embed="rId2"/>
          <a:stretch>
            <a:fillRect/>
          </a:stretch>
        </p:blipFill>
        <p:spPr>
          <a:xfrm>
            <a:off x="1368694" y="1219785"/>
            <a:ext cx="6401355" cy="3456732"/>
          </a:xfrm>
          <a:prstGeom prst="rect">
            <a:avLst/>
          </a:prstGeom>
        </p:spPr>
      </p:pic>
    </p:spTree>
    <p:extLst>
      <p:ext uri="{BB962C8B-B14F-4D97-AF65-F5344CB8AC3E}">
        <p14:creationId xmlns:p14="http://schemas.microsoft.com/office/powerpoint/2010/main" val="349502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282473" y="52552"/>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Model Training Flow Chart</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7</a:t>
            </a:fld>
            <a:endParaRPr lang="en"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6A7ABD3-3BED-5C2B-A45C-366CB1CBFD9F}"/>
              </a:ext>
            </a:extLst>
          </p:cNvPr>
          <p:cNvSpPr/>
          <p:nvPr/>
        </p:nvSpPr>
        <p:spPr>
          <a:xfrm>
            <a:off x="898634" y="1066800"/>
            <a:ext cx="7341476" cy="3762703"/>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DB895B6C-AD63-3770-E6EB-FF2A687E297F}"/>
              </a:ext>
            </a:extLst>
          </p:cNvPr>
          <p:cNvPicPr>
            <a:picLocks noChangeAspect="1"/>
          </p:cNvPicPr>
          <p:nvPr/>
        </p:nvPicPr>
        <p:blipFill>
          <a:blip r:embed="rId2"/>
          <a:stretch>
            <a:fillRect/>
          </a:stretch>
        </p:blipFill>
        <p:spPr>
          <a:xfrm>
            <a:off x="963328" y="1133743"/>
            <a:ext cx="7005145" cy="3695760"/>
          </a:xfrm>
          <a:prstGeom prst="rect">
            <a:avLst/>
          </a:prstGeom>
        </p:spPr>
      </p:pic>
      <p:sp>
        <p:nvSpPr>
          <p:cNvPr id="15" name="矩形 14">
            <a:extLst>
              <a:ext uri="{FF2B5EF4-FFF2-40B4-BE49-F238E27FC236}">
                <a16:creationId xmlns:a16="http://schemas.microsoft.com/office/drawing/2014/main" id="{C8ED7F84-DBF4-62BF-B50C-3DB3D4954036}"/>
              </a:ext>
            </a:extLst>
          </p:cNvPr>
          <p:cNvSpPr/>
          <p:nvPr/>
        </p:nvSpPr>
        <p:spPr>
          <a:xfrm>
            <a:off x="3480579" y="1550504"/>
            <a:ext cx="3946634" cy="511126"/>
          </a:xfrm>
          <a:prstGeom prst="rect">
            <a:avLst/>
          </a:prstGeom>
          <a:noFill/>
          <a:ln>
            <a:solidFill>
              <a:schemeClr val="accent3">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57673"/>
              </a:solidFill>
            </a:endParaRPr>
          </a:p>
        </p:txBody>
      </p:sp>
      <p:sp>
        <p:nvSpPr>
          <p:cNvPr id="16" name="文字方塊 15">
            <a:extLst>
              <a:ext uri="{FF2B5EF4-FFF2-40B4-BE49-F238E27FC236}">
                <a16:creationId xmlns:a16="http://schemas.microsoft.com/office/drawing/2014/main" id="{12B19C30-4629-A004-E6C2-98A40D8CA1E8}"/>
              </a:ext>
            </a:extLst>
          </p:cNvPr>
          <p:cNvSpPr txBox="1"/>
          <p:nvPr/>
        </p:nvSpPr>
        <p:spPr>
          <a:xfrm>
            <a:off x="3402723" y="1242727"/>
            <a:ext cx="1925048" cy="307777"/>
          </a:xfrm>
          <a:prstGeom prst="rect">
            <a:avLst/>
          </a:prstGeom>
          <a:noFill/>
        </p:spPr>
        <p:txBody>
          <a:bodyPr wrap="square" rtlCol="0">
            <a:spAutoFit/>
          </a:bodyPr>
          <a:lstStyle/>
          <a:p>
            <a:r>
              <a:rPr lang="en-US" altLang="zh-TW" dirty="0">
                <a:solidFill>
                  <a:schemeClr val="accent3">
                    <a:lumMod val="40000"/>
                    <a:lumOff val="60000"/>
                  </a:schemeClr>
                </a:solidFill>
                <a:latin typeface="Times New Roman" panose="02020603050405020304" pitchFamily="18" charset="0"/>
                <a:cs typeface="Times New Roman" panose="02020603050405020304" pitchFamily="18" charset="0"/>
              </a:rPr>
              <a:t>Data Processing</a:t>
            </a:r>
            <a:endParaRPr lang="zh-TW" altLang="en-US"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57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308750" y="52551"/>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Data acquisition and preprocessing</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8</a:t>
            </a:fld>
            <a:endParaRPr lang="en"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C9061D33-C5EC-874F-FF72-58FBFF0394C6}"/>
              </a:ext>
            </a:extLst>
          </p:cNvPr>
          <p:cNvSpPr txBox="1"/>
          <p:nvPr/>
        </p:nvSpPr>
        <p:spPr>
          <a:xfrm>
            <a:off x="558654" y="970033"/>
            <a:ext cx="7483367" cy="2327560"/>
          </a:xfrm>
          <a:prstGeom prst="rect">
            <a:avLst/>
          </a:prstGeom>
          <a:noFill/>
        </p:spPr>
        <p:txBody>
          <a:bodyPr wrap="square">
            <a:spAutoFit/>
          </a:bodyPr>
          <a:lstStyle/>
          <a:p>
            <a:pPr marL="342900" indent="-342900" algn="l">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rPr>
              <a:t>Acquire and preprocess data from Yahoo Finance from 2009 to present.</a:t>
            </a:r>
          </a:p>
          <a:p>
            <a:pPr marL="342900" indent="-342900" algn="l">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rPr>
              <a:t>Incorporate technical indicator features such as MACD, K, and WILLR to provide the model with more valuable feature columns, thus enhancing the predictive performance of the model.</a:t>
            </a:r>
          </a:p>
          <a:p>
            <a:pPr marL="342900" indent="-342900" algn="l">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rPr>
              <a:t>Normalize the data.</a:t>
            </a:r>
          </a:p>
          <a:p>
            <a:pPr marL="342900" indent="-342900" algn="l">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rPr>
              <a:t>Train the model internally </a:t>
            </a:r>
            <a:r>
              <a:rPr lang="en-US" altLang="zh-TW" dirty="0">
                <a:solidFill>
                  <a:schemeClr val="accent3">
                    <a:lumMod val="40000"/>
                    <a:lumOff val="60000"/>
                  </a:schemeClr>
                </a:solidFill>
                <a:latin typeface="Times New Roman" panose="02020603050405020304" pitchFamily="18" charset="0"/>
                <a:cs typeface="Times New Roman" panose="02020603050405020304" pitchFamily="18" charset="0"/>
              </a:rPr>
              <a:t>using 10 days of data to predict the next day's closing price</a:t>
            </a:r>
            <a:r>
              <a:rPr lang="en-US" altLang="zh-TW" dirty="0">
                <a:solidFill>
                  <a:srgbClr val="FFFFFF"/>
                </a:solidFill>
                <a:latin typeface="Times New Roman" panose="02020603050405020304" pitchFamily="18" charset="0"/>
                <a:cs typeface="Times New Roman" panose="02020603050405020304" pitchFamily="18" charset="0"/>
              </a:rPr>
              <a:t>.</a:t>
            </a:r>
          </a:p>
          <a:p>
            <a:pPr marL="342900" indent="-342900">
              <a:lnSpc>
                <a:spcPct val="150000"/>
              </a:lnSpc>
              <a:buClr>
                <a:schemeClr val="tx1"/>
              </a:buClr>
              <a:buFont typeface="+mj-lt"/>
              <a:buAutoNum type="arabicPeriod"/>
            </a:pPr>
            <a:r>
              <a:rPr lang="en-US" altLang="zh-TW" dirty="0">
                <a:solidFill>
                  <a:srgbClr val="FFFFFF"/>
                </a:solidFill>
                <a:latin typeface="Times New Roman" panose="02020603050405020304" pitchFamily="18" charset="0"/>
                <a:cs typeface="Times New Roman" panose="02020603050405020304" pitchFamily="18" charset="0"/>
              </a:rPr>
              <a:t>Using the Walk Forward strategy</a:t>
            </a:r>
          </a:p>
          <a:p>
            <a:pPr marL="342900" indent="-342900" algn="l">
              <a:lnSpc>
                <a:spcPct val="150000"/>
              </a:lnSpc>
              <a:buClr>
                <a:schemeClr val="tx1"/>
              </a:buClr>
              <a:buFont typeface="+mj-lt"/>
              <a:buAutoNum type="arabicPeriod"/>
            </a:pPr>
            <a:endParaRPr lang="en-US" altLang="zh-TW" dirty="0">
              <a:solidFill>
                <a:srgbClr val="FFFFFF"/>
              </a:solidFill>
              <a:latin typeface="Times New Roman" panose="02020603050405020304" pitchFamily="18" charset="0"/>
              <a:cs typeface="Times New Roman" panose="02020603050405020304" pitchFamily="18" charset="0"/>
            </a:endParaRPr>
          </a:p>
        </p:txBody>
      </p:sp>
      <p:pic>
        <p:nvPicPr>
          <p:cNvPr id="12" name="Google Shape;887;g2ca0a88482a_0_0" descr="一張含有 文字, 螢幕擷取畫面, 行, 字型 的圖片&#10;&#10;自動產生的描述">
            <a:extLst>
              <a:ext uri="{FF2B5EF4-FFF2-40B4-BE49-F238E27FC236}">
                <a16:creationId xmlns:a16="http://schemas.microsoft.com/office/drawing/2014/main" id="{68601025-C935-7680-7E11-E4FF0A6289BE}"/>
              </a:ext>
            </a:extLst>
          </p:cNvPr>
          <p:cNvPicPr preferRelativeResize="0"/>
          <p:nvPr/>
        </p:nvPicPr>
        <p:blipFill rotWithShape="1">
          <a:blip r:embed="rId2">
            <a:alphaModFix/>
          </a:blip>
          <a:srcRect l="2078" t="7663" r="6780"/>
          <a:stretch/>
        </p:blipFill>
        <p:spPr>
          <a:xfrm>
            <a:off x="747883" y="3217025"/>
            <a:ext cx="3666462" cy="1282263"/>
          </a:xfrm>
          <a:prstGeom prst="rect">
            <a:avLst/>
          </a:prstGeom>
          <a:noFill/>
          <a:ln w="28575">
            <a:noFill/>
          </a:ln>
        </p:spPr>
      </p:pic>
      <p:sp>
        <p:nvSpPr>
          <p:cNvPr id="14" name="文字方塊 13">
            <a:extLst>
              <a:ext uri="{FF2B5EF4-FFF2-40B4-BE49-F238E27FC236}">
                <a16:creationId xmlns:a16="http://schemas.microsoft.com/office/drawing/2014/main" id="{5A11177C-4EFC-BC15-3822-0849619C4E6B}"/>
              </a:ext>
            </a:extLst>
          </p:cNvPr>
          <p:cNvSpPr txBox="1"/>
          <p:nvPr/>
        </p:nvSpPr>
        <p:spPr>
          <a:xfrm>
            <a:off x="4466871" y="3103889"/>
            <a:ext cx="4677104" cy="1662956"/>
          </a:xfrm>
          <a:prstGeom prst="rect">
            <a:avLst/>
          </a:prstGeom>
          <a:noFill/>
        </p:spPr>
        <p:txBody>
          <a:bodyPr wrap="square">
            <a:spAutoFit/>
          </a:bodyPr>
          <a:lstStyle/>
          <a:p>
            <a:pPr marL="285750" indent="-285750">
              <a:lnSpc>
                <a:spcPct val="150000"/>
              </a:lnSpc>
              <a:buClr>
                <a:schemeClr val="tx1"/>
              </a:buClr>
              <a:buFont typeface="Arial" panose="020B0604020202020204" pitchFamily="34" charset="0"/>
              <a:buChar char="•"/>
            </a:pPr>
            <a:r>
              <a:rPr lang="en-US" altLang="zh-TW" sz="1150" dirty="0">
                <a:solidFill>
                  <a:srgbClr val="FFFFFF"/>
                </a:solidFill>
                <a:latin typeface="Times New Roman" panose="02020603050405020304" pitchFamily="18" charset="0"/>
                <a:cs typeface="Times New Roman" panose="02020603050405020304" pitchFamily="18" charset="0"/>
              </a:rPr>
              <a:t>Divide the dataset into multiple subsets and progressively train multiple models.</a:t>
            </a:r>
          </a:p>
          <a:p>
            <a:pPr marL="285750" indent="-285750">
              <a:lnSpc>
                <a:spcPct val="150000"/>
              </a:lnSpc>
              <a:buClr>
                <a:schemeClr val="tx1"/>
              </a:buClr>
              <a:buFont typeface="Arial" panose="020B0604020202020204" pitchFamily="34" charset="0"/>
              <a:buChar char="•"/>
            </a:pPr>
            <a:r>
              <a:rPr lang="en-US" altLang="zh-TW" sz="1150" dirty="0">
                <a:solidFill>
                  <a:srgbClr val="FFFFFF"/>
                </a:solidFill>
                <a:latin typeface="Times New Roman" panose="02020603050405020304" pitchFamily="18" charset="0"/>
                <a:cs typeface="Times New Roman" panose="02020603050405020304" pitchFamily="18" charset="0"/>
              </a:rPr>
              <a:t>Train the model using only a portion of the data, then gradually move the data forward to train the next model. </a:t>
            </a:r>
          </a:p>
          <a:p>
            <a:pPr marL="285750" indent="-285750">
              <a:lnSpc>
                <a:spcPct val="150000"/>
              </a:lnSpc>
              <a:buClr>
                <a:schemeClr val="tx1"/>
              </a:buClr>
              <a:buFont typeface="Arial" panose="020B0604020202020204" pitchFamily="34" charset="0"/>
              <a:buChar char="•"/>
            </a:pPr>
            <a:r>
              <a:rPr lang="en-US" altLang="zh-TW" sz="1150" dirty="0">
                <a:solidFill>
                  <a:srgbClr val="FFFFFF"/>
                </a:solidFill>
                <a:latin typeface="Times New Roman" panose="02020603050405020304" pitchFamily="18" charset="0"/>
                <a:cs typeface="Times New Roman" panose="02020603050405020304" pitchFamily="18" charset="0"/>
              </a:rPr>
              <a:t>Ability to evaluate the performance of the model in different time periods </a:t>
            </a:r>
            <a:r>
              <a:rPr lang="en-US" altLang="zh-TW" sz="1150" dirty="0">
                <a:solidFill>
                  <a:schemeClr val="accent3">
                    <a:lumMod val="40000"/>
                    <a:lumOff val="60000"/>
                  </a:schemeClr>
                </a:solidFill>
                <a:latin typeface="Times New Roman" panose="02020603050405020304" pitchFamily="18" charset="0"/>
                <a:cs typeface="Times New Roman" panose="02020603050405020304" pitchFamily="18" charset="0"/>
              </a:rPr>
              <a:t>to ensure robustness and generalization ability</a:t>
            </a:r>
            <a:r>
              <a:rPr lang="en-US" altLang="zh-TW" sz="1150" dirty="0">
                <a:solidFill>
                  <a:srgbClr val="FFFFFF"/>
                </a:solidFill>
                <a:latin typeface="Times New Roman" panose="02020603050405020304" pitchFamily="18" charset="0"/>
                <a:cs typeface="Times New Roman" panose="02020603050405020304" pitchFamily="18" charset="0"/>
              </a:rPr>
              <a:t> of the model</a:t>
            </a:r>
            <a:endParaRPr lang="zh-TW" altLang="en-US" sz="1150" dirty="0">
              <a:solidFill>
                <a:srgbClr val="FFFFFF"/>
              </a:solidFill>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082D4BA2-3DBB-3C10-FC3E-05DF24167492}"/>
              </a:ext>
            </a:extLst>
          </p:cNvPr>
          <p:cNvSpPr txBox="1"/>
          <p:nvPr/>
        </p:nvSpPr>
        <p:spPr>
          <a:xfrm>
            <a:off x="1551564" y="4573140"/>
            <a:ext cx="2757651" cy="307777"/>
          </a:xfrm>
          <a:prstGeom prst="rect">
            <a:avLst/>
          </a:prstGeom>
          <a:noFill/>
        </p:spPr>
        <p:txBody>
          <a:bodyPr wrap="square">
            <a:spAutoFit/>
          </a:bodyPr>
          <a:lstStyle/>
          <a:p>
            <a:r>
              <a:rPr lang="en-US" altLang="zh-TW" dirty="0">
                <a:solidFill>
                  <a:srgbClr val="FFFFFF"/>
                </a:solidFill>
                <a:latin typeface="Times New Roman" panose="02020603050405020304" pitchFamily="18" charset="0"/>
                <a:cs typeface="Times New Roman" panose="02020603050405020304" pitchFamily="18" charset="0"/>
              </a:rPr>
              <a:t>(Walk Forward Diagram)</a:t>
            </a:r>
            <a:endParaRPr lang="zh-TW" altLang="en-US" dirty="0">
              <a:solidFill>
                <a:srgbClr val="FFFFFF"/>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46E8311B-6734-C294-084C-C6A740BBFEE1}"/>
              </a:ext>
            </a:extLst>
          </p:cNvPr>
          <p:cNvSpPr/>
          <p:nvPr/>
        </p:nvSpPr>
        <p:spPr>
          <a:xfrm>
            <a:off x="625340" y="3037490"/>
            <a:ext cx="8360979" cy="1843427"/>
          </a:xfrm>
          <a:prstGeom prst="rect">
            <a:avLst/>
          </a:prstGeom>
          <a:noFill/>
          <a:ln w="285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3892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6F4F4-DB10-CADA-9FA1-79D03A475987}"/>
              </a:ext>
            </a:extLst>
          </p:cNvPr>
          <p:cNvSpPr>
            <a:spLocks noGrp="1"/>
          </p:cNvSpPr>
          <p:nvPr>
            <p:ph type="title"/>
          </p:nvPr>
        </p:nvSpPr>
        <p:spPr>
          <a:xfrm>
            <a:off x="308750" y="52551"/>
            <a:ext cx="7686000" cy="716400"/>
          </a:xfrm>
        </p:spPr>
        <p:txBody>
          <a:bodyPr/>
          <a:lstStyle/>
          <a:p>
            <a:r>
              <a:rPr lang="en-US" altLang="zh-TW" sz="2800" b="1" dirty="0">
                <a:solidFill>
                  <a:srgbClr val="FFFFFF"/>
                </a:solidFill>
                <a:latin typeface="Times New Roman" panose="02020603050405020304" pitchFamily="18" charset="0"/>
                <a:cs typeface="Times New Roman" panose="02020603050405020304" pitchFamily="18" charset="0"/>
              </a:rPr>
              <a:t>Model Processing</a:t>
            </a:r>
            <a:endParaRPr lang="zh-TW" altLang="en-US" sz="2800" b="1" dirty="0">
              <a:solidFill>
                <a:srgbClr val="FFFFFF"/>
              </a:solidFill>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FCA7F56-034C-F08D-2D6B-DEE7B08896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9</a:t>
            </a:fld>
            <a:endParaRPr lang="en"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C845BE68-7F91-1C2B-DF20-BCF5DB1A1560}"/>
              </a:ext>
            </a:extLst>
          </p:cNvPr>
          <p:cNvPicPr>
            <a:picLocks noChangeAspect="1"/>
          </p:cNvPicPr>
          <p:nvPr/>
        </p:nvPicPr>
        <p:blipFill>
          <a:blip r:embed="rId2"/>
          <a:srcRect/>
          <a:stretch/>
        </p:blipFill>
        <p:spPr>
          <a:xfrm>
            <a:off x="308750" y="2034148"/>
            <a:ext cx="8698272" cy="1967851"/>
          </a:xfrm>
          <a:prstGeom prst="rect">
            <a:avLst/>
          </a:prstGeom>
          <a:ln w="28575">
            <a:solidFill>
              <a:schemeClr val="tx1">
                <a:lumMod val="75000"/>
              </a:schemeClr>
            </a:solidFill>
          </a:ln>
        </p:spPr>
      </p:pic>
    </p:spTree>
    <p:extLst>
      <p:ext uri="{BB962C8B-B14F-4D97-AF65-F5344CB8AC3E}">
        <p14:creationId xmlns:p14="http://schemas.microsoft.com/office/powerpoint/2010/main" val="3652318126"/>
      </p:ext>
    </p:extLst>
  </p:cSld>
  <p:clrMapOvr>
    <a:masterClrMapping/>
  </p:clrMapOvr>
</p:sld>
</file>

<file path=ppt/theme/theme1.xml><?xml version="1.0" encoding="utf-8"?>
<a:theme xmlns:a="http://schemas.openxmlformats.org/drawingml/2006/main" name="Thaliard template">
  <a:themeElements>
    <a:clrScheme name="跑馬燈">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帶狀邊緣">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2948</TotalTime>
  <Words>1436</Words>
  <Application>Microsoft Office PowerPoint</Application>
  <PresentationFormat>如螢幕大小 (16:9)</PresentationFormat>
  <Paragraphs>127</Paragraphs>
  <Slides>22</Slides>
  <Notes>10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Arial</vt:lpstr>
      <vt:lpstr>Titillium Web ExtraLight</vt:lpstr>
      <vt:lpstr>Wingdings</vt:lpstr>
      <vt:lpstr>Times New Roman</vt:lpstr>
      <vt:lpstr>Titillium Web</vt:lpstr>
      <vt:lpstr>Thaliard template</vt:lpstr>
      <vt:lpstr>Portfolio Optimization Using No-Regret Online Learning: A Case Study on US Stocks</vt:lpstr>
      <vt:lpstr>Motivation</vt:lpstr>
      <vt:lpstr>Flow Chart</vt:lpstr>
      <vt:lpstr>Part One Flow Chart</vt:lpstr>
      <vt:lpstr>Part Two Flow Chart</vt:lpstr>
      <vt:lpstr>Part Three Flow Chart</vt:lpstr>
      <vt:lpstr>Model Training Flow Chart</vt:lpstr>
      <vt:lpstr>Data acquisition and preprocessing</vt:lpstr>
      <vt:lpstr>Model Processing</vt:lpstr>
      <vt:lpstr>MWU Flow Chart</vt:lpstr>
      <vt:lpstr>Multiplicative Weight Update algorithm (MWU)</vt:lpstr>
      <vt:lpstr>Our Designed Strategy</vt:lpstr>
      <vt:lpstr>Graphical User Interface (GUI)</vt:lpstr>
      <vt:lpstr>Graphical User Interface (GUI)</vt:lpstr>
      <vt:lpstr>DEMO</vt:lpstr>
      <vt:lpstr>Result Analysis</vt:lpstr>
      <vt:lpstr>Result Analysis</vt:lpstr>
      <vt:lpstr>Result Analysis</vt:lpstr>
      <vt:lpstr>Result Analysis</vt:lpstr>
      <vt:lpstr>Conclusion</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 上線無悔演算法於投資組合最佳化之應用 </dc:title>
  <dc:creator>AiWei65</dc:creator>
  <cp:lastModifiedBy>PIN HUA WEI</cp:lastModifiedBy>
  <cp:revision>75</cp:revision>
  <dcterms:modified xsi:type="dcterms:W3CDTF">2024-05-09T15:37:00Z</dcterms:modified>
</cp:coreProperties>
</file>